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0" r:id="rId1"/>
    <p:sldMasterId id="2147483648" r:id="rId2"/>
    <p:sldMasterId id="2147483657" r:id="rId3"/>
    <p:sldMasterId id="2147483661" r:id="rId4"/>
  </p:sldMasterIdLst>
  <p:notesMasterIdLst>
    <p:notesMasterId r:id="rId44"/>
  </p:notesMasterIdLst>
  <p:handoutMasterIdLst>
    <p:handoutMasterId r:id="rId45"/>
  </p:handoutMasterIdLst>
  <p:sldIdLst>
    <p:sldId id="256" r:id="rId5"/>
    <p:sldId id="297" r:id="rId6"/>
    <p:sldId id="293" r:id="rId7"/>
    <p:sldId id="259" r:id="rId8"/>
    <p:sldId id="294" r:id="rId9"/>
    <p:sldId id="295" r:id="rId10"/>
    <p:sldId id="296" r:id="rId11"/>
    <p:sldId id="305" r:id="rId12"/>
    <p:sldId id="298" r:id="rId13"/>
    <p:sldId id="299" r:id="rId14"/>
    <p:sldId id="300" r:id="rId15"/>
    <p:sldId id="301" r:id="rId16"/>
    <p:sldId id="302" r:id="rId17"/>
    <p:sldId id="303" r:id="rId18"/>
    <p:sldId id="328" r:id="rId19"/>
    <p:sldId id="304" r:id="rId20"/>
    <p:sldId id="306" r:id="rId21"/>
    <p:sldId id="307" r:id="rId22"/>
    <p:sldId id="308" r:id="rId23"/>
    <p:sldId id="309" r:id="rId24"/>
    <p:sldId id="310" r:id="rId25"/>
    <p:sldId id="276" r:id="rId26"/>
    <p:sldId id="311" r:id="rId27"/>
    <p:sldId id="312" r:id="rId28"/>
    <p:sldId id="313" r:id="rId29"/>
    <p:sldId id="314" r:id="rId30"/>
    <p:sldId id="315" r:id="rId31"/>
    <p:sldId id="316" r:id="rId32"/>
    <p:sldId id="317" r:id="rId33"/>
    <p:sldId id="318" r:id="rId34"/>
    <p:sldId id="319" r:id="rId35"/>
    <p:sldId id="320" r:id="rId36"/>
    <p:sldId id="322" r:id="rId37"/>
    <p:sldId id="323" r:id="rId38"/>
    <p:sldId id="324" r:id="rId39"/>
    <p:sldId id="325" r:id="rId40"/>
    <p:sldId id="327" r:id="rId41"/>
    <p:sldId id="326" r:id="rId42"/>
    <p:sldId id="321" r:id="rId43"/>
  </p:sldIdLst>
  <p:sldSz cx="9144000" cy="6858000" type="screen4x3"/>
  <p:notesSz cx="6858000" cy="9144000"/>
  <p:embeddedFontLst>
    <p:embeddedFont>
      <p:font typeface="Calibri"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Robert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9B590"/>
    <a:srgbClr val="FCDCCA"/>
    <a:srgbClr val="F36B22"/>
    <a:srgbClr val="F6B623"/>
    <a:srgbClr val="666666"/>
    <a:srgbClr val="FF4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736" autoAdjust="0"/>
  </p:normalViewPr>
  <p:slideViewPr>
    <p:cSldViewPr>
      <p:cViewPr>
        <p:scale>
          <a:sx n="100" d="100"/>
          <a:sy n="100" d="100"/>
        </p:scale>
        <p:origin x="-12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3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8DC759-E329-4F5F-8D32-45FE52F8B2F8}" type="datetimeFigureOut">
              <a:rPr lang="en-US" smtClean="0"/>
              <a:pPr/>
              <a:t>8/22/2013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4D3F92-6098-4575-A355-0BEE9834C4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3EF63-9FE4-4246-B4AD-A29419D0C01F}" type="datetimeFigureOut">
              <a:rPr lang="en-US" smtClean="0"/>
              <a:pPr/>
              <a:t>8/22/2013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E5139-EC44-4A23-A121-C2C993062F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logs.microsoft.co.il/blogs/idof/archive/2008/11/24/what-does-entity-framework-has-to-do-with-msbuild.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Schell Games</a:t>
            </a:r>
            <a:r>
              <a:rPr lang="en-US" baseline="0" dirty="0" smtClean="0"/>
              <a:t> has worked on a number of Unity3D games. </a:t>
            </a:r>
            <a:r>
              <a:rPr lang="en-US" baseline="0" dirty="0" err="1" smtClean="0"/>
              <a:t>Innercube</a:t>
            </a:r>
            <a:r>
              <a:rPr lang="en-US" baseline="0" dirty="0" smtClean="0"/>
              <a:t> is available on the </a:t>
            </a:r>
            <a:r>
              <a:rPr lang="en-US" baseline="0" dirty="0" err="1" smtClean="0"/>
              <a:t>Ouya</a:t>
            </a:r>
            <a:r>
              <a:rPr lang="en-US" baseline="0" dirty="0" smtClean="0"/>
              <a:t>, Kindle, Google Chrome, and Google </a:t>
            </a:r>
            <a:r>
              <a:rPr lang="en-US" baseline="0" smtClean="0"/>
              <a:t>Play stores .</a:t>
            </a:r>
            <a:endParaRPr lang="en-US" dirty="0" smtClean="0"/>
          </a:p>
          <a:p>
            <a:endParaRPr lang="en-US" dirty="0" smtClean="0"/>
          </a:p>
          <a:p>
            <a:r>
              <a:rPr lang="en-US" dirty="0" smtClean="0"/>
              <a:t>For more information about The World of Lexica, see http://www.usatoday.com/story/tech/gaming/2013/06/18/lexica-game-classic-books/2431337/ </a:t>
            </a:r>
          </a:p>
        </p:txBody>
      </p:sp>
      <p:sp>
        <p:nvSpPr>
          <p:cNvPr id="4" name="Slide Number Placeholder 3"/>
          <p:cNvSpPr>
            <a:spLocks noGrp="1"/>
          </p:cNvSpPr>
          <p:nvPr>
            <p:ph type="sldNum" sz="quarter" idx="10"/>
          </p:nvPr>
        </p:nvSpPr>
        <p:spPr/>
        <p:txBody>
          <a:bodyPr/>
          <a:lstStyle/>
          <a:p>
            <a:fld id="{125E5139-EC44-4A23-A121-C2C993062F4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reference about the </a:t>
            </a:r>
            <a:r>
              <a:rPr lang="en-US" dirty="0" err="1" smtClean="0"/>
              <a:t>BeforeBuild</a:t>
            </a:r>
            <a:r>
              <a:rPr lang="en-US" dirty="0" smtClean="0"/>
              <a:t> and </a:t>
            </a:r>
            <a:r>
              <a:rPr lang="en-US" dirty="0" err="1" smtClean="0"/>
              <a:t>AfterBuild</a:t>
            </a:r>
            <a:r>
              <a:rPr lang="en-US" dirty="0" smtClean="0"/>
              <a:t> targets:</a:t>
            </a:r>
            <a:r>
              <a:rPr lang="en-US" baseline="0" dirty="0" smtClean="0"/>
              <a:t> http://msdn.microsoft.com/en-us/library/ms171462.aspx</a:t>
            </a:r>
            <a:endParaRPr lang="en-US" dirty="0"/>
          </a:p>
        </p:txBody>
      </p:sp>
      <p:sp>
        <p:nvSpPr>
          <p:cNvPr id="4" name="Slide Number Placeholder 3"/>
          <p:cNvSpPr>
            <a:spLocks noGrp="1"/>
          </p:cNvSpPr>
          <p:nvPr>
            <p:ph type="sldNum" sz="quarter" idx="10"/>
          </p:nvPr>
        </p:nvSpPr>
        <p:spPr/>
        <p:txBody>
          <a:bodyPr/>
          <a:lstStyle/>
          <a:p>
            <a:fld id="{125E5139-EC44-4A23-A121-C2C993062F42}"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applies to </a:t>
            </a:r>
            <a:r>
              <a:rPr lang="en-US" dirty="0" err="1" smtClean="0"/>
              <a:t>Xamarin</a:t>
            </a:r>
            <a:r>
              <a:rPr lang="en-US" dirty="0" smtClean="0"/>
              <a:t> Studio as well.</a:t>
            </a:r>
            <a:endParaRPr lang="en-US" dirty="0"/>
          </a:p>
        </p:txBody>
      </p:sp>
      <p:sp>
        <p:nvSpPr>
          <p:cNvPr id="4" name="Slide Number Placeholder 3"/>
          <p:cNvSpPr>
            <a:spLocks noGrp="1"/>
          </p:cNvSpPr>
          <p:nvPr>
            <p:ph type="sldNum" sz="quarter" idx="10"/>
          </p:nvPr>
        </p:nvSpPr>
        <p:spPr/>
        <p:txBody>
          <a:bodyPr/>
          <a:lstStyle/>
          <a:p>
            <a:fld id="{125E5139-EC44-4A23-A121-C2C993062F42}"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1200" b="1" dirty="0" smtClean="0">
                <a:solidFill>
                  <a:schemeClr val="dk1"/>
                </a:solidFill>
              </a:rPr>
              <a:t>Meta Files</a:t>
            </a:r>
          </a:p>
          <a:p>
            <a:pPr marL="0" marR="0" indent="0" algn="l" defTabSz="914400" rtl="0" eaLnBrk="1" fontAlgn="auto" latinLnBrk="0" hangingPunct="1">
              <a:lnSpc>
                <a:spcPct val="100000"/>
              </a:lnSpc>
              <a:spcBef>
                <a:spcPts val="0"/>
              </a:spcBef>
              <a:spcAft>
                <a:spcPts val="0"/>
              </a:spcAft>
              <a:buClrTx/>
              <a:buSzTx/>
              <a:buFontTx/>
              <a:buNone/>
              <a:tabLst/>
              <a:defRPr/>
            </a:pPr>
            <a:endParaRPr lang="en" sz="1200" dirty="0" smtClean="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 sz="1200" dirty="0" smtClean="0">
                <a:solidFill>
                  <a:schemeClr val="dk1"/>
                </a:solidFill>
              </a:rPr>
              <a:t>When creating an Visual Studio</a:t>
            </a:r>
            <a:r>
              <a:rPr lang="en" sz="1200" baseline="0" dirty="0" smtClean="0">
                <a:solidFill>
                  <a:schemeClr val="dk1"/>
                </a:solidFill>
              </a:rPr>
              <a:t> project, Visual Studio will typically insert an file named AssemblyInfo.cs within the Properties directory.  If you open this file, you will notice that it inserts an </a:t>
            </a:r>
            <a:r>
              <a:rPr lang="en" sz="1200" dirty="0" smtClean="0">
                <a:solidFill>
                  <a:schemeClr val="dk1"/>
                </a:solidFill>
              </a:rPr>
              <a:t>System.Runtime.InteropServices.GuidAttribute attribute</a:t>
            </a:r>
            <a:r>
              <a:rPr lang="en" sz="1200" baseline="0" dirty="0" smtClean="0">
                <a:solidFill>
                  <a:schemeClr val="dk1"/>
                </a:solidFill>
              </a:rPr>
              <a:t> with a unique ID into this file. It is possible during the copy process to extract the GUID and use it as the meta files GUID.</a:t>
            </a:r>
            <a:endParaRPr lang="en" sz="1200" dirty="0" smtClean="0">
              <a:solidFill>
                <a:schemeClr val="dk1"/>
              </a:solidFill>
            </a:endParaRPr>
          </a:p>
          <a:p>
            <a:endParaRPr lang="en" sz="1200" dirty="0" smtClean="0">
              <a:solidFill>
                <a:schemeClr val="dk1"/>
              </a:solidFill>
            </a:endParaRPr>
          </a:p>
          <a:p>
            <a:r>
              <a:rPr lang="en" sz="1200" b="1" dirty="0" smtClean="0">
                <a:solidFill>
                  <a:schemeClr val="dk1"/>
                </a:solidFill>
              </a:rPr>
              <a:t>MDB</a:t>
            </a:r>
          </a:p>
          <a:p>
            <a:endParaRPr lang="en" sz="1200" b="0" dirty="0" smtClean="0">
              <a:solidFill>
                <a:schemeClr val="dk1"/>
              </a:solidFill>
            </a:endParaRPr>
          </a:p>
          <a:p>
            <a:r>
              <a:rPr lang="en" sz="1200" b="0" dirty="0" smtClean="0">
                <a:solidFill>
                  <a:schemeClr val="dk1"/>
                </a:solidFill>
              </a:rPr>
              <a:t>Mono.Cecil has an</a:t>
            </a:r>
            <a:r>
              <a:rPr lang="en" sz="1200" b="0" baseline="0" dirty="0" smtClean="0">
                <a:solidFill>
                  <a:schemeClr val="dk1"/>
                </a:solidFill>
              </a:rPr>
              <a:t> helper library that </a:t>
            </a:r>
            <a:r>
              <a:rPr lang="en-US" sz="1200" b="0" baseline="0" dirty="0" smtClean="0">
                <a:solidFill>
                  <a:schemeClr val="dk1"/>
                </a:solidFill>
              </a:rPr>
              <a:t>is capable of converting Microsoft PDB files to Mono MDB files.  It is possible to determine if the code is currently executing under the Microsoft .NET Framework or Mono. This allows you to add a post process that converts PDB’s to MDB’s when building in Microsoft </a:t>
            </a:r>
            <a:r>
              <a:rPr lang="en-US" sz="1200" b="0" baseline="0" dirty="0" err="1" smtClean="0">
                <a:solidFill>
                  <a:schemeClr val="dk1"/>
                </a:solidFill>
              </a:rPr>
              <a:t>MSBuild</a:t>
            </a:r>
            <a:r>
              <a:rPr lang="en-US" sz="1200" b="0" baseline="0" dirty="0" smtClean="0">
                <a:solidFill>
                  <a:schemeClr val="dk1"/>
                </a:solidFill>
              </a:rPr>
              <a:t> or Visual Studio.</a:t>
            </a:r>
          </a:p>
          <a:p>
            <a:endParaRPr lang="en-US" sz="1200" b="0" baseline="0" dirty="0" smtClean="0">
              <a:solidFill>
                <a:schemeClr val="dk1"/>
              </a:solidFill>
            </a:endParaRPr>
          </a:p>
          <a:p>
            <a:r>
              <a:rPr lang="en-US" sz="1200" b="1" baseline="0" dirty="0" smtClean="0">
                <a:solidFill>
                  <a:schemeClr val="dk1"/>
                </a:solidFill>
              </a:rPr>
              <a:t>UnityEditor.dll</a:t>
            </a:r>
          </a:p>
          <a:p>
            <a:endParaRPr lang="en-US" sz="1200" b="1" baseline="0" dirty="0" smtClean="0">
              <a:solidFill>
                <a:schemeClr val="dk1"/>
              </a:solidFill>
            </a:endParaRPr>
          </a:p>
          <a:p>
            <a:r>
              <a:rPr lang="en-US" sz="1200" b="0" baseline="0" dirty="0" smtClean="0">
                <a:solidFill>
                  <a:schemeClr val="dk1"/>
                </a:solidFill>
              </a:rPr>
              <a:t>During the copy process it is useful to automate copying Editor assemblies into the “Editor” directory.  One way to do this is by inspecting the assembly for a Reference to </a:t>
            </a:r>
            <a:r>
              <a:rPr lang="en-US" sz="1200" b="0" baseline="0" dirty="0" err="1" smtClean="0">
                <a:solidFill>
                  <a:schemeClr val="dk1"/>
                </a:solidFill>
              </a:rPr>
              <a:t>UnityEditor</a:t>
            </a:r>
            <a:r>
              <a:rPr lang="en-US" sz="1200" b="0" baseline="0" dirty="0" smtClean="0">
                <a:solidFill>
                  <a:schemeClr val="dk1"/>
                </a:solidFill>
              </a:rPr>
              <a:t>. This can be accomplished is by physically loading the DLL using the </a:t>
            </a:r>
            <a:r>
              <a:rPr lang="en-US" sz="1200" b="0" baseline="0" dirty="0" err="1" smtClean="0">
                <a:solidFill>
                  <a:schemeClr val="dk1"/>
                </a:solidFill>
              </a:rPr>
              <a:t>System.Reflection.Assembly</a:t>
            </a:r>
            <a:r>
              <a:rPr lang="en-US" sz="1200" b="0" baseline="0" dirty="0" smtClean="0">
                <a:solidFill>
                  <a:schemeClr val="dk1"/>
                </a:solidFill>
              </a:rPr>
              <a:t> class. However, this approach is not recommended due to the assembly being physically loaded into the applications domain. A better approach is to utilize </a:t>
            </a:r>
            <a:r>
              <a:rPr lang="en-US" sz="1200" b="0" baseline="0" dirty="0" err="1" smtClean="0">
                <a:solidFill>
                  <a:schemeClr val="dk1"/>
                </a:solidFill>
              </a:rPr>
              <a:t>Mono.Cecil</a:t>
            </a:r>
            <a:r>
              <a:rPr lang="en-US" sz="1200" b="0" baseline="0" dirty="0" smtClean="0">
                <a:solidFill>
                  <a:schemeClr val="dk1"/>
                </a:solidFill>
              </a:rPr>
              <a:t> to inspect the contents of the assembly.</a:t>
            </a:r>
            <a:endParaRPr lang="en-US" b="0" dirty="0"/>
          </a:p>
        </p:txBody>
      </p:sp>
      <p:sp>
        <p:nvSpPr>
          <p:cNvPr id="4" name="Slide Number Placeholder 3"/>
          <p:cNvSpPr>
            <a:spLocks noGrp="1"/>
          </p:cNvSpPr>
          <p:nvPr>
            <p:ph type="sldNum" sz="quarter" idx="10"/>
          </p:nvPr>
        </p:nvSpPr>
        <p:spPr/>
        <p:txBody>
          <a:bodyPr/>
          <a:lstStyle/>
          <a:p>
            <a:fld id="{125E5139-EC44-4A23-A121-C2C993062F42}"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For more information about why this is important with MSBuild 3.5, refer to the following blog post: </a:t>
            </a:r>
            <a:r>
              <a:rPr lang="en" u="sng" dirty="0" smtClean="0">
                <a:solidFill>
                  <a:schemeClr val="hlink"/>
                </a:solidFill>
                <a:hlinkClick r:id="rId3"/>
              </a:rPr>
              <a:t>http://blogs.microsoft.co.il/blogs/idof/archive/2008/11/24/what-does-entity-framework-has-to-do-with-msbuild.aspx</a:t>
            </a:r>
          </a:p>
          <a:p>
            <a:endParaRPr lang="en-US" dirty="0"/>
          </a:p>
        </p:txBody>
      </p:sp>
      <p:sp>
        <p:nvSpPr>
          <p:cNvPr id="4" name="Slide Number Placeholder 3"/>
          <p:cNvSpPr>
            <a:spLocks noGrp="1"/>
          </p:cNvSpPr>
          <p:nvPr>
            <p:ph type="sldNum" sz="quarter" idx="10"/>
          </p:nvPr>
        </p:nvSpPr>
        <p:spPr/>
        <p:txBody>
          <a:bodyPr/>
          <a:lstStyle/>
          <a:p>
            <a:fld id="{125E5139-EC44-4A23-A121-C2C993062F42}"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stretch>
            <a:fillRect/>
          </a:stretch>
        </p:blipFill>
        <p:spPr bwMode="auto">
          <a:xfrm>
            <a:off x="3423996" y="685800"/>
            <a:ext cx="2296009" cy="3733800"/>
          </a:xfrm>
          <a:prstGeom prst="rect">
            <a:avLst/>
          </a:prstGeom>
          <a:noFill/>
          <a:ln w="9525">
            <a:noFill/>
            <a:miter lim="800000"/>
            <a:headEnd/>
            <a:tailEnd/>
          </a:ln>
        </p:spPr>
      </p:pic>
      <p:sp>
        <p:nvSpPr>
          <p:cNvPr id="3" name="Text Placeholder 12"/>
          <p:cNvSpPr>
            <a:spLocks noGrp="1"/>
          </p:cNvSpPr>
          <p:nvPr>
            <p:ph type="body" sz="quarter" idx="10" hasCustomPrompt="1"/>
          </p:nvPr>
        </p:nvSpPr>
        <p:spPr>
          <a:xfrm>
            <a:off x="495300" y="4876800"/>
            <a:ext cx="8153400" cy="609600"/>
          </a:xfrm>
          <a:prstGeom prst="rect">
            <a:avLst/>
          </a:prstGeom>
        </p:spPr>
        <p:txBody>
          <a:bodyPr/>
          <a:lstStyle>
            <a:lvl1pPr algn="ctr">
              <a:buNone/>
              <a:defRPr sz="4400" b="1" baseline="0">
                <a:solidFill>
                  <a:srgbClr val="FF4600"/>
                </a:solidFill>
                <a:latin typeface="+mj-lt"/>
              </a:defRPr>
            </a:lvl1pPr>
          </a:lstStyle>
          <a:p>
            <a:pPr lvl="0"/>
            <a:r>
              <a:rPr lang="en-US" dirty="0" smtClean="0"/>
              <a:t>Title of Presentation</a:t>
            </a:r>
          </a:p>
        </p:txBody>
      </p:sp>
      <p:sp>
        <p:nvSpPr>
          <p:cNvPr id="4" name="Text Placeholder 12"/>
          <p:cNvSpPr>
            <a:spLocks noGrp="1"/>
          </p:cNvSpPr>
          <p:nvPr>
            <p:ph type="body" sz="quarter" idx="11" hasCustomPrompt="1"/>
          </p:nvPr>
        </p:nvSpPr>
        <p:spPr>
          <a:xfrm>
            <a:off x="457200" y="5486400"/>
            <a:ext cx="8153400" cy="609600"/>
          </a:xfrm>
          <a:prstGeom prst="rect">
            <a:avLst/>
          </a:prstGeom>
        </p:spPr>
        <p:txBody>
          <a:bodyPr/>
          <a:lstStyle>
            <a:lvl1pPr algn="ctr">
              <a:buNone/>
              <a:defRPr sz="3200">
                <a:solidFill>
                  <a:srgbClr val="FF4600"/>
                </a:solidFill>
                <a:latin typeface="+mj-lt"/>
              </a:defRPr>
            </a:lvl1pPr>
          </a:lstStyle>
          <a:p>
            <a:pPr lvl="0"/>
            <a:r>
              <a:rPr lang="en-US" dirty="0" smtClean="0"/>
              <a:t>This is another line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12" name="Group 11"/>
          <p:cNvGrpSpPr/>
          <p:nvPr userDrawn="1"/>
        </p:nvGrpSpPr>
        <p:grpSpPr>
          <a:xfrm>
            <a:off x="1676400" y="793614"/>
            <a:ext cx="5791200" cy="5270773"/>
            <a:chOff x="1752600" y="672827"/>
            <a:chExt cx="5791200" cy="5270773"/>
          </a:xfrm>
        </p:grpSpPr>
        <p:pic>
          <p:nvPicPr>
            <p:cNvPr id="3" name="Picture 2"/>
            <p:cNvPicPr>
              <a:picLocks noChangeAspect="1" noChangeArrowheads="1"/>
            </p:cNvPicPr>
            <p:nvPr userDrawn="1"/>
          </p:nvPicPr>
          <p:blipFill>
            <a:blip r:embed="rId2" cstate="print"/>
            <a:stretch>
              <a:fillRect/>
            </a:stretch>
          </p:blipFill>
          <p:spPr bwMode="auto">
            <a:xfrm>
              <a:off x="3679095" y="672827"/>
              <a:ext cx="1785810" cy="2904108"/>
            </a:xfrm>
            <a:prstGeom prst="rect">
              <a:avLst/>
            </a:prstGeom>
            <a:noFill/>
            <a:ln w="9525">
              <a:noFill/>
              <a:miter lim="800000"/>
              <a:headEnd/>
              <a:tailEnd/>
            </a:ln>
          </p:spPr>
        </p:pic>
        <p:sp>
          <p:nvSpPr>
            <p:cNvPr id="5" name="TextBox 4"/>
            <p:cNvSpPr txBox="1"/>
            <p:nvPr userDrawn="1"/>
          </p:nvSpPr>
          <p:spPr>
            <a:xfrm>
              <a:off x="1828800" y="5481935"/>
              <a:ext cx="5715000" cy="461665"/>
            </a:xfrm>
            <a:prstGeom prst="rect">
              <a:avLst/>
            </a:prstGeom>
            <a:noFill/>
          </p:spPr>
          <p:txBody>
            <a:bodyPr wrap="square" rtlCol="0">
              <a:spAutoFit/>
            </a:bodyPr>
            <a:lstStyle/>
            <a:p>
              <a:pPr algn="ctr"/>
              <a:r>
                <a:rPr lang="en-US" sz="2400" dirty="0" smtClean="0">
                  <a:solidFill>
                    <a:srgbClr val="FF4600"/>
                  </a:solidFill>
                  <a:latin typeface="Univers LT Std 57 Cn" pitchFamily="34" charset="0"/>
                </a:rPr>
                <a:t>WWW.SCHELLGAMES.COM</a:t>
              </a:r>
              <a:endParaRPr lang="en-US" sz="2400" dirty="0">
                <a:solidFill>
                  <a:srgbClr val="FF4600"/>
                </a:solidFill>
                <a:latin typeface="Univers LT Std 57 Cn" pitchFamily="34" charset="0"/>
              </a:endParaRPr>
            </a:p>
          </p:txBody>
        </p:sp>
        <p:sp>
          <p:nvSpPr>
            <p:cNvPr id="6" name="TextBox 5"/>
            <p:cNvSpPr txBox="1"/>
            <p:nvPr userDrawn="1"/>
          </p:nvSpPr>
          <p:spPr>
            <a:xfrm>
              <a:off x="1752600" y="4034135"/>
              <a:ext cx="5715000" cy="369332"/>
            </a:xfrm>
            <a:prstGeom prst="rect">
              <a:avLst/>
            </a:prstGeom>
            <a:noFill/>
          </p:spPr>
          <p:txBody>
            <a:bodyPr wrap="square" rtlCol="0">
              <a:spAutoFit/>
            </a:bodyPr>
            <a:lstStyle/>
            <a:p>
              <a:pPr algn="ctr"/>
              <a:r>
                <a:rPr lang="en-US" sz="1800" dirty="0" smtClean="0">
                  <a:solidFill>
                    <a:schemeClr val="bg1">
                      <a:lumMod val="50000"/>
                    </a:schemeClr>
                  </a:solidFill>
                  <a:latin typeface="Univers LT Std 57 Cn" pitchFamily="34" charset="0"/>
                </a:rPr>
                <a:t>Transformational</a:t>
              </a:r>
              <a:r>
                <a:rPr lang="en-US" sz="1800" baseline="0" dirty="0" smtClean="0">
                  <a:solidFill>
                    <a:schemeClr val="bg1">
                      <a:lumMod val="50000"/>
                    </a:schemeClr>
                  </a:solidFill>
                  <a:latin typeface="Univers LT Std 57 Cn" pitchFamily="34" charset="0"/>
                </a:rPr>
                <a:t>  |  Educational</a:t>
              </a:r>
              <a:endParaRPr lang="en-US" sz="1800" dirty="0">
                <a:solidFill>
                  <a:schemeClr val="bg1">
                    <a:lumMod val="50000"/>
                  </a:schemeClr>
                </a:solidFill>
                <a:latin typeface="Univers LT Std 57 Cn" pitchFamily="34" charset="0"/>
              </a:endParaRPr>
            </a:p>
          </p:txBody>
        </p:sp>
        <p:sp>
          <p:nvSpPr>
            <p:cNvPr id="9" name="TextBox 8"/>
            <p:cNvSpPr txBox="1"/>
            <p:nvPr userDrawn="1"/>
          </p:nvSpPr>
          <p:spPr>
            <a:xfrm>
              <a:off x="1752600" y="4377035"/>
              <a:ext cx="5715000" cy="369332"/>
            </a:xfrm>
            <a:prstGeom prst="rect">
              <a:avLst/>
            </a:prstGeom>
            <a:noFill/>
          </p:spPr>
          <p:txBody>
            <a:bodyPr wrap="square" rtlCol="0">
              <a:spAutoFit/>
            </a:bodyPr>
            <a:lstStyle/>
            <a:p>
              <a:pPr algn="ctr"/>
              <a:r>
                <a:rPr lang="en-US" sz="1800" dirty="0" smtClean="0">
                  <a:solidFill>
                    <a:schemeClr val="bg1">
                      <a:lumMod val="50000"/>
                    </a:schemeClr>
                  </a:solidFill>
                  <a:latin typeface="Univers LT Std 57 Cn" pitchFamily="34" charset="0"/>
                </a:rPr>
                <a:t>Social</a:t>
              </a:r>
              <a:r>
                <a:rPr lang="en-US" sz="1800" baseline="0" dirty="0" smtClean="0">
                  <a:solidFill>
                    <a:schemeClr val="bg1">
                      <a:lumMod val="50000"/>
                    </a:schemeClr>
                  </a:solidFill>
                  <a:latin typeface="Univers LT Std 57 Cn" pitchFamily="34" charset="0"/>
                </a:rPr>
                <a:t>  | Web  | Mobile  | PC  | Casual  | MMO</a:t>
              </a:r>
              <a:endParaRPr lang="en-US" sz="1800" dirty="0">
                <a:solidFill>
                  <a:schemeClr val="bg1">
                    <a:lumMod val="50000"/>
                  </a:schemeClr>
                </a:solidFill>
                <a:latin typeface="Univers LT Std 57 Cn" pitchFamily="34" charset="0"/>
              </a:endParaRPr>
            </a:p>
          </p:txBody>
        </p:sp>
        <p:sp>
          <p:nvSpPr>
            <p:cNvPr id="10" name="TextBox 9"/>
            <p:cNvSpPr txBox="1"/>
            <p:nvPr userDrawn="1"/>
          </p:nvSpPr>
          <p:spPr>
            <a:xfrm>
              <a:off x="1752600" y="4719935"/>
              <a:ext cx="5715000" cy="369332"/>
            </a:xfrm>
            <a:prstGeom prst="rect">
              <a:avLst/>
            </a:prstGeom>
            <a:noFill/>
          </p:spPr>
          <p:txBody>
            <a:bodyPr wrap="square" rtlCol="0">
              <a:spAutoFit/>
            </a:bodyPr>
            <a:lstStyle/>
            <a:p>
              <a:pPr algn="ctr"/>
              <a:r>
                <a:rPr lang="en-US" sz="1800" dirty="0" smtClean="0">
                  <a:solidFill>
                    <a:schemeClr val="bg1">
                      <a:lumMod val="50000"/>
                    </a:schemeClr>
                  </a:solidFill>
                  <a:latin typeface="Univers LT Std 57 Cn" pitchFamily="34" charset="0"/>
                </a:rPr>
                <a:t>Connected Toys</a:t>
              </a:r>
              <a:r>
                <a:rPr lang="en-US" sz="1800" baseline="0" dirty="0" smtClean="0">
                  <a:solidFill>
                    <a:schemeClr val="bg1">
                      <a:lumMod val="50000"/>
                    </a:schemeClr>
                  </a:solidFill>
                  <a:latin typeface="Univers LT Std 57 Cn" pitchFamily="34" charset="0"/>
                </a:rPr>
                <a:t>  | Theme Park</a:t>
              </a:r>
              <a:endParaRPr lang="en-US" sz="1800" dirty="0">
                <a:solidFill>
                  <a:schemeClr val="bg1">
                    <a:lumMod val="50000"/>
                  </a:schemeClr>
                </a:solidFill>
                <a:latin typeface="Univers LT Std 57 Cn"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Layout with title">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838200" y="304800"/>
            <a:ext cx="8153400" cy="609600"/>
          </a:xfrm>
          <a:prstGeom prst="rect">
            <a:avLst/>
          </a:prstGeom>
        </p:spPr>
        <p:txBody>
          <a:bodyPr/>
          <a:lstStyle>
            <a:lvl1pPr algn="l">
              <a:buNone/>
              <a:defRPr baseline="0">
                <a:solidFill>
                  <a:srgbClr val="FF4600"/>
                </a:solidFill>
                <a:latin typeface="+mj-lt"/>
                <a:cs typeface="Arial" pitchFamily="34" charset="0"/>
              </a:defRPr>
            </a:lvl1pPr>
          </a:lstStyle>
          <a:p>
            <a:pPr lvl="0"/>
            <a:r>
              <a:rPr lang="en-US" dirty="0" smtClean="0"/>
              <a:t>Slide Title Goes Here</a:t>
            </a:r>
          </a:p>
        </p:txBody>
      </p:sp>
      <p:pic>
        <p:nvPicPr>
          <p:cNvPr id="16" name="Picture 3"/>
          <p:cNvPicPr>
            <a:picLocks noChangeAspect="1" noChangeArrowheads="1"/>
          </p:cNvPicPr>
          <p:nvPr userDrawn="1"/>
        </p:nvPicPr>
        <p:blipFill>
          <a:blip r:embed="rId2" cstate="print"/>
          <a:srcRect/>
          <a:stretch>
            <a:fillRect/>
          </a:stretch>
        </p:blipFill>
        <p:spPr bwMode="auto">
          <a:xfrm>
            <a:off x="152400" y="152400"/>
            <a:ext cx="515430" cy="838200"/>
          </a:xfrm>
          <a:prstGeom prst="rect">
            <a:avLst/>
          </a:prstGeom>
          <a:noFill/>
          <a:ln w="9525">
            <a:noFill/>
            <a:miter lim="800000"/>
            <a:headEnd/>
            <a:tailEnd/>
          </a:ln>
        </p:spPr>
      </p:pic>
      <p:pic>
        <p:nvPicPr>
          <p:cNvPr id="1031" name="Picture 7"/>
          <p:cNvPicPr>
            <a:picLocks noChangeAspect="1" noChangeArrowheads="1"/>
          </p:cNvPicPr>
          <p:nvPr userDrawn="1"/>
        </p:nvPicPr>
        <p:blipFill>
          <a:blip r:embed="rId3" cstate="print"/>
          <a:srcRect/>
          <a:stretch>
            <a:fillRect/>
          </a:stretch>
        </p:blipFill>
        <p:spPr bwMode="auto">
          <a:xfrm>
            <a:off x="695325" y="190500"/>
            <a:ext cx="8448675" cy="381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orizontal Layout with title and placeholder content">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838200" y="304800"/>
            <a:ext cx="8153400" cy="609600"/>
          </a:xfrm>
          <a:prstGeom prst="rect">
            <a:avLst/>
          </a:prstGeom>
        </p:spPr>
        <p:txBody>
          <a:bodyPr/>
          <a:lstStyle>
            <a:lvl1pPr algn="l">
              <a:buNone/>
              <a:defRPr baseline="0">
                <a:solidFill>
                  <a:srgbClr val="FF4600"/>
                </a:solidFill>
                <a:latin typeface="+mj-lt"/>
              </a:defRPr>
            </a:lvl1pPr>
          </a:lstStyle>
          <a:p>
            <a:pPr lvl="0"/>
            <a:r>
              <a:rPr lang="en-US" dirty="0" smtClean="0"/>
              <a:t>Slide Title Goes Here</a:t>
            </a:r>
          </a:p>
        </p:txBody>
      </p:sp>
      <p:pic>
        <p:nvPicPr>
          <p:cNvPr id="16" name="Picture 3"/>
          <p:cNvPicPr>
            <a:picLocks noChangeAspect="1" noChangeArrowheads="1"/>
          </p:cNvPicPr>
          <p:nvPr userDrawn="1"/>
        </p:nvPicPr>
        <p:blipFill>
          <a:blip r:embed="rId2" cstate="print"/>
          <a:srcRect/>
          <a:stretch>
            <a:fillRect/>
          </a:stretch>
        </p:blipFill>
        <p:spPr bwMode="auto">
          <a:xfrm>
            <a:off x="152400" y="152400"/>
            <a:ext cx="515430" cy="838200"/>
          </a:xfrm>
          <a:prstGeom prst="rect">
            <a:avLst/>
          </a:prstGeom>
          <a:noFill/>
          <a:ln w="9525">
            <a:noFill/>
            <a:miter lim="800000"/>
            <a:headEnd/>
            <a:tailEnd/>
          </a:ln>
        </p:spPr>
      </p:pic>
      <p:pic>
        <p:nvPicPr>
          <p:cNvPr id="1031" name="Picture 7"/>
          <p:cNvPicPr>
            <a:picLocks noChangeAspect="1" noChangeArrowheads="1"/>
          </p:cNvPicPr>
          <p:nvPr userDrawn="1"/>
        </p:nvPicPr>
        <p:blipFill>
          <a:blip r:embed="rId3" cstate="print"/>
          <a:srcRect/>
          <a:stretch>
            <a:fillRect/>
          </a:stretch>
        </p:blipFill>
        <p:spPr bwMode="auto">
          <a:xfrm>
            <a:off x="695325" y="190500"/>
            <a:ext cx="8448675" cy="38100"/>
          </a:xfrm>
          <a:prstGeom prst="rect">
            <a:avLst/>
          </a:prstGeom>
          <a:noFill/>
          <a:ln w="9525">
            <a:noFill/>
            <a:miter lim="800000"/>
            <a:headEnd/>
            <a:tailEnd/>
          </a:ln>
        </p:spPr>
      </p:pic>
      <p:sp>
        <p:nvSpPr>
          <p:cNvPr id="7" name="Content Placeholder 6"/>
          <p:cNvSpPr>
            <a:spLocks noGrp="1"/>
          </p:cNvSpPr>
          <p:nvPr>
            <p:ph sz="quarter" idx="11"/>
          </p:nvPr>
        </p:nvSpPr>
        <p:spPr>
          <a:xfrm>
            <a:off x="914400" y="1600200"/>
            <a:ext cx="6781800" cy="3657600"/>
          </a:xfrm>
          <a:prstGeom prst="rect">
            <a:avLst/>
          </a:prstGeom>
        </p:spPr>
        <p:txBody>
          <a:bodyPr/>
          <a:lstStyle>
            <a:lvl1pPr>
              <a:buClr>
                <a:srgbClr val="FF4600"/>
              </a:buClr>
              <a:defRPr baseline="0"/>
            </a:lvl1pPr>
            <a:lvl2pPr>
              <a:buClr>
                <a:srgbClr val="FF4600"/>
              </a:buClr>
              <a:defRPr baseline="0"/>
            </a:lvl2pPr>
            <a:lvl3pPr>
              <a:buClr>
                <a:srgbClr val="FF4600"/>
              </a:buClr>
              <a:defRPr baseline="0"/>
            </a:lvl3pPr>
            <a:lvl4pPr>
              <a:buClr>
                <a:srgbClr val="FF4600"/>
              </a:buClr>
              <a:defRPr baseline="0"/>
            </a:lvl4pPr>
            <a:lvl5pPr>
              <a:buClr>
                <a:srgbClr val="FF4600"/>
              </a:buCl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Layout without titl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cstate="print"/>
          <a:srcRect/>
          <a:stretch>
            <a:fillRect/>
          </a:stretch>
        </p:blipFill>
        <p:spPr bwMode="auto">
          <a:xfrm>
            <a:off x="152400" y="152400"/>
            <a:ext cx="515430" cy="838200"/>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srcRect/>
          <a:stretch>
            <a:fillRect/>
          </a:stretch>
        </p:blipFill>
        <p:spPr bwMode="auto">
          <a:xfrm>
            <a:off x="695325" y="190500"/>
            <a:ext cx="8448675" cy="381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Layout with title">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914400" y="228600"/>
            <a:ext cx="8153400" cy="609600"/>
          </a:xfrm>
          <a:prstGeom prst="rect">
            <a:avLst/>
          </a:prstGeom>
        </p:spPr>
        <p:txBody>
          <a:bodyPr/>
          <a:lstStyle>
            <a:lvl1pPr algn="l">
              <a:buNone/>
              <a:defRPr baseline="0">
                <a:solidFill>
                  <a:srgbClr val="FF4600"/>
                </a:solidFill>
                <a:latin typeface="+mj-lt"/>
              </a:defRPr>
            </a:lvl1pPr>
          </a:lstStyle>
          <a:p>
            <a:pPr lvl="0"/>
            <a:r>
              <a:rPr lang="en-US" dirty="0" smtClean="0"/>
              <a:t>Slide Title Goes Here</a:t>
            </a:r>
          </a:p>
        </p:txBody>
      </p:sp>
      <p:pic>
        <p:nvPicPr>
          <p:cNvPr id="16" name="Picture 3"/>
          <p:cNvPicPr>
            <a:picLocks noChangeAspect="1" noChangeArrowheads="1"/>
          </p:cNvPicPr>
          <p:nvPr userDrawn="1"/>
        </p:nvPicPr>
        <p:blipFill>
          <a:blip r:embed="rId2" cstate="print"/>
          <a:srcRect/>
          <a:stretch>
            <a:fillRect/>
          </a:stretch>
        </p:blipFill>
        <p:spPr bwMode="auto">
          <a:xfrm>
            <a:off x="322770" y="152400"/>
            <a:ext cx="515430" cy="838200"/>
          </a:xfrm>
          <a:prstGeom prst="rect">
            <a:avLst/>
          </a:prstGeom>
          <a:noFill/>
          <a:ln w="9525">
            <a:noFill/>
            <a:miter lim="800000"/>
            <a:headEnd/>
            <a:tailEnd/>
          </a:ln>
        </p:spPr>
      </p:pic>
      <p:pic>
        <p:nvPicPr>
          <p:cNvPr id="5" name="Picture 8"/>
          <p:cNvPicPr>
            <a:picLocks noChangeAspect="1" noChangeArrowheads="1"/>
          </p:cNvPicPr>
          <p:nvPr userDrawn="1"/>
        </p:nvPicPr>
        <p:blipFill>
          <a:blip r:embed="rId3" cstate="print"/>
          <a:srcRect/>
          <a:stretch>
            <a:fillRect/>
          </a:stretch>
        </p:blipFill>
        <p:spPr bwMode="auto">
          <a:xfrm>
            <a:off x="152400" y="0"/>
            <a:ext cx="38100" cy="637222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Layout with title and placeholder content">
    <p:bg>
      <p:bgPr>
        <a:solidFill>
          <a:schemeClr val="bg1"/>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0" hasCustomPrompt="1"/>
          </p:nvPr>
        </p:nvSpPr>
        <p:spPr>
          <a:xfrm>
            <a:off x="914400" y="228600"/>
            <a:ext cx="8153400" cy="609600"/>
          </a:xfrm>
          <a:prstGeom prst="rect">
            <a:avLst/>
          </a:prstGeom>
        </p:spPr>
        <p:txBody>
          <a:bodyPr/>
          <a:lstStyle>
            <a:lvl1pPr algn="l">
              <a:buNone/>
              <a:defRPr baseline="0">
                <a:solidFill>
                  <a:srgbClr val="FF4600"/>
                </a:solidFill>
                <a:latin typeface="+mj-lt"/>
              </a:defRPr>
            </a:lvl1pPr>
          </a:lstStyle>
          <a:p>
            <a:pPr lvl="0"/>
            <a:r>
              <a:rPr lang="en-US" dirty="0" smtClean="0"/>
              <a:t>Slide Title Goes Here</a:t>
            </a:r>
          </a:p>
        </p:txBody>
      </p:sp>
      <p:pic>
        <p:nvPicPr>
          <p:cNvPr id="7" name="Picture 3"/>
          <p:cNvPicPr>
            <a:picLocks noChangeAspect="1" noChangeArrowheads="1"/>
          </p:cNvPicPr>
          <p:nvPr userDrawn="1"/>
        </p:nvPicPr>
        <p:blipFill>
          <a:blip r:embed="rId2" cstate="print"/>
          <a:srcRect/>
          <a:stretch>
            <a:fillRect/>
          </a:stretch>
        </p:blipFill>
        <p:spPr bwMode="auto">
          <a:xfrm>
            <a:off x="322770" y="152400"/>
            <a:ext cx="515430" cy="838200"/>
          </a:xfrm>
          <a:prstGeom prst="rect">
            <a:avLst/>
          </a:prstGeom>
          <a:noFill/>
          <a:ln w="9525">
            <a:noFill/>
            <a:miter lim="800000"/>
            <a:headEnd/>
            <a:tailEnd/>
          </a:ln>
        </p:spPr>
      </p:pic>
      <p:pic>
        <p:nvPicPr>
          <p:cNvPr id="9" name="Picture 8"/>
          <p:cNvPicPr>
            <a:picLocks noChangeAspect="1" noChangeArrowheads="1"/>
          </p:cNvPicPr>
          <p:nvPr userDrawn="1"/>
        </p:nvPicPr>
        <p:blipFill>
          <a:blip r:embed="rId3" cstate="print"/>
          <a:srcRect/>
          <a:stretch>
            <a:fillRect/>
          </a:stretch>
        </p:blipFill>
        <p:spPr bwMode="auto">
          <a:xfrm>
            <a:off x="152400" y="0"/>
            <a:ext cx="38100" cy="6372225"/>
          </a:xfrm>
          <a:prstGeom prst="rect">
            <a:avLst/>
          </a:prstGeom>
          <a:noFill/>
          <a:ln w="9525">
            <a:noFill/>
            <a:miter lim="800000"/>
            <a:headEnd/>
            <a:tailEnd/>
          </a:ln>
        </p:spPr>
      </p:pic>
      <p:sp>
        <p:nvSpPr>
          <p:cNvPr id="11" name="Content Placeholder 7"/>
          <p:cNvSpPr>
            <a:spLocks noGrp="1"/>
          </p:cNvSpPr>
          <p:nvPr>
            <p:ph sz="quarter" idx="12"/>
          </p:nvPr>
        </p:nvSpPr>
        <p:spPr>
          <a:xfrm>
            <a:off x="838200" y="1447800"/>
            <a:ext cx="6934200" cy="2362200"/>
          </a:xfrm>
          <a:prstGeom prst="rect">
            <a:avLst/>
          </a:prstGeom>
        </p:spPr>
        <p:txBody>
          <a:bodyPr/>
          <a:lstStyle>
            <a:lvl1pPr>
              <a:buClr>
                <a:srgbClr val="FF4600"/>
              </a:buClr>
              <a:defRPr/>
            </a:lvl1pPr>
            <a:lvl2pPr>
              <a:buClr>
                <a:srgbClr val="FF4600"/>
              </a:buClr>
              <a:defRPr/>
            </a:lvl2pPr>
            <a:lvl3pPr>
              <a:buClr>
                <a:srgbClr val="FF4600"/>
              </a:buClr>
              <a:defRPr/>
            </a:lvl3pPr>
            <a:lvl4pPr>
              <a:buClr>
                <a:srgbClr val="FF4600"/>
              </a:buClr>
              <a:defRPr/>
            </a:lvl4pPr>
            <a:lvl5pPr>
              <a:buClr>
                <a:srgbClr val="FF46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Layout without titl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322770" y="152400"/>
            <a:ext cx="515430" cy="838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152400" y="0"/>
            <a:ext cx="38100" cy="637222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4" r:id="rId2"/>
    <p:sldLayoutId id="2147483653" r:id="rId3"/>
  </p:sldLayoutIdLst>
  <p:txStyles>
    <p:titleStyle>
      <a:lvl1pPr algn="ctr" defTabSz="914400" rtl="0" eaLnBrk="1" latinLnBrk="0" hangingPunct="1">
        <a:spcBef>
          <a:spcPct val="0"/>
        </a:spcBef>
        <a:buNone/>
        <a:defRPr sz="4400" b="1" kern="1200" baseline="0">
          <a:solidFill>
            <a:srgbClr val="FF4600"/>
          </a:solidFill>
          <a:latin typeface="Univers LT Std 57 Cn"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Lst>
  <p:hf hdr="0" ftr="0" dt="0"/>
  <p:txStyles>
    <p:titleStyle>
      <a:lvl1pPr algn="ctr" defTabSz="914400" rtl="0" eaLnBrk="1" latinLnBrk="0" hangingPunct="1">
        <a:spcBef>
          <a:spcPct val="0"/>
        </a:spcBef>
        <a:buNone/>
        <a:defRPr sz="4400" b="1" kern="1200">
          <a:solidFill>
            <a:srgbClr val="FF46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hdr="0" ftr="0" dt="0"/>
  <p:txStyles>
    <p:titleStyle>
      <a:lvl1pPr algn="ctr" defTabSz="914400" rtl="0" eaLnBrk="1" latinLnBrk="0" hangingPunct="1">
        <a:spcBef>
          <a:spcPct val="0"/>
        </a:spcBef>
        <a:buNone/>
        <a:defRPr sz="4400" b="1" kern="1200">
          <a:solidFill>
            <a:srgbClr val="FF46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msdn.microsoft.com/en-us/library/7z253716.aspx"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docs.unity3d.com/Documentation/Manual/CommandLineArguments.html"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williamroberts.net/publications.php"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2632125" y="922700"/>
            <a:ext cx="5498999" cy="2610000"/>
          </a:xfrm>
          <a:prstGeom prst="rect">
            <a:avLst/>
          </a:prstGeom>
        </p:spPr>
        <p:txBody>
          <a:bodyPr lIns="91425" tIns="91425" rIns="91425" bIns="91425" anchor="ctr" anchorCtr="0">
            <a:noAutofit/>
          </a:bodyPr>
          <a:lstStyle/>
          <a:p>
            <a:pPr lvl="0" indent="0" rtl="0">
              <a:buClr>
                <a:srgbClr val="000000"/>
              </a:buClr>
              <a:buSzPct val="25000"/>
              <a:buFont typeface="Arial"/>
              <a:buNone/>
            </a:pPr>
            <a:r>
              <a:rPr lang="en" dirty="0" smtClean="0"/>
              <a:t>Custom </a:t>
            </a:r>
            <a:r>
              <a:rPr lang="en" dirty="0"/>
              <a:t>Build Processes with Unity3D</a:t>
            </a:r>
          </a:p>
        </p:txBody>
      </p:sp>
      <p:sp>
        <p:nvSpPr>
          <p:cNvPr id="24" name="Shape 24"/>
          <p:cNvSpPr txBox="1">
            <a:spLocks noGrp="1"/>
          </p:cNvSpPr>
          <p:nvPr>
            <p:ph type="subTitle" idx="1"/>
          </p:nvPr>
        </p:nvSpPr>
        <p:spPr>
          <a:xfrm>
            <a:off x="685800" y="3786755"/>
            <a:ext cx="7772400" cy="1546500"/>
          </a:xfrm>
          <a:prstGeom prst="rect">
            <a:avLst/>
          </a:prstGeom>
        </p:spPr>
        <p:txBody>
          <a:bodyPr lIns="91425" tIns="91425" rIns="91425" bIns="91425" anchor="t" anchorCtr="0">
            <a:noAutofit/>
          </a:bodyPr>
          <a:lstStyle/>
          <a:p>
            <a:pPr lvl="0" rtl="0">
              <a:buNone/>
            </a:pPr>
            <a:r>
              <a:rPr lang="en" dirty="0"/>
              <a:t>William Roberts</a:t>
            </a:r>
          </a:p>
          <a:p>
            <a:pPr lvl="0" rtl="0">
              <a:buNone/>
            </a:pPr>
            <a:r>
              <a:rPr lang="en" dirty="0"/>
              <a:t>Senior Game Engineer</a:t>
            </a:r>
          </a:p>
          <a:p>
            <a:pPr>
              <a:buNone/>
            </a:pPr>
            <a:r>
              <a:rPr lang="en" dirty="0"/>
              <a:t>Schell Games LLC</a:t>
            </a:r>
          </a:p>
        </p:txBody>
      </p:sp>
      <p:sp>
        <p:nvSpPr>
          <p:cNvPr id="25" name="Shape 25"/>
          <p:cNvSpPr/>
          <p:nvPr/>
        </p:nvSpPr>
        <p:spPr>
          <a:xfrm>
            <a:off x="1012875" y="922700"/>
            <a:ext cx="1619250" cy="2609850"/>
          </a:xfrm>
          <a:prstGeom prst="rect">
            <a:avLst/>
          </a:prstGeom>
          <a:blipFill>
            <a:blip r:embed="rId3" cstate="print"/>
            <a:stretch>
              <a:fillRect/>
            </a:stretch>
          </a:blipFill>
        </p:spPr>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Visual Studio Post Build Events</a:t>
            </a:r>
            <a:endParaRPr lang="en-US" dirty="0"/>
          </a:p>
        </p:txBody>
      </p:sp>
      <p:sp>
        <p:nvSpPr>
          <p:cNvPr id="3" name="Shape 86"/>
          <p:cNvSpPr txBox="1">
            <a:spLocks/>
          </p:cNvSpPr>
          <p:nvPr/>
        </p:nvSpPr>
        <p:spPr>
          <a:xfrm>
            <a:off x="457200" y="1600200"/>
            <a:ext cx="8229600" cy="4876800"/>
          </a:xfrm>
          <a:prstGeom prst="rect">
            <a:avLst/>
          </a:prstGeom>
        </p:spPr>
        <p:txBody>
          <a:bodyPr lIns="91425" tIns="91425" rIns="91425" bIns="91425"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3200" b="1" i="0" u="none" strike="noStrike" kern="1200" cap="none" spc="0" normalizeH="0" baseline="0" noProof="0" dirty="0" smtClean="0">
                <a:ln>
                  <a:noFill/>
                </a:ln>
                <a:solidFill>
                  <a:schemeClr val="tx1"/>
                </a:solidFill>
                <a:effectLst/>
                <a:uLnTx/>
                <a:uFillTx/>
                <a:latin typeface="+mn-lt"/>
                <a:ea typeface="+mn-ea"/>
                <a:cs typeface="+mn-cs"/>
              </a:rPr>
              <a:t>Pros</a:t>
            </a:r>
          </a:p>
          <a:p>
            <a:pPr marL="342900" lvl="0" indent="-342900">
              <a:spcBef>
                <a:spcPct val="20000"/>
              </a:spcBef>
              <a:buSzPct val="167000"/>
              <a:buFont typeface="Arial" pitchFamily="34" charset="0"/>
              <a:buChar char="•"/>
              <a:defRPr/>
            </a:pPr>
            <a:r>
              <a:rPr kumimoji="0" lang="en" sz="3200" i="0" u="none" strike="noStrike" kern="1200" cap="none" spc="0" normalizeH="0" baseline="0" noProof="0" dirty="0" smtClean="0">
                <a:ln>
                  <a:noFill/>
                </a:ln>
                <a:solidFill>
                  <a:schemeClr val="tx1"/>
                </a:solidFill>
                <a:effectLst/>
                <a:uLnTx/>
                <a:uFillTx/>
                <a:latin typeface="+mn-lt"/>
                <a:ea typeface="+mn-ea"/>
                <a:cs typeface="+mn-cs"/>
              </a:rPr>
              <a:t>Can easily invoke commands</a:t>
            </a:r>
            <a:r>
              <a:rPr kumimoji="0" lang="en" sz="3200" i="0" u="none" strike="noStrike" kern="1200" cap="none" spc="0" normalizeH="0" noProof="0" dirty="0" smtClean="0">
                <a:ln>
                  <a:noFill/>
                </a:ln>
                <a:solidFill>
                  <a:schemeClr val="tx1"/>
                </a:solidFill>
                <a:effectLst/>
                <a:uLnTx/>
                <a:uFillTx/>
                <a:latin typeface="+mn-lt"/>
                <a:ea typeface="+mn-ea"/>
                <a:cs typeface="+mn-cs"/>
              </a:rPr>
              <a:t> and external applications before and after a build.</a:t>
            </a:r>
            <a:endParaRPr kumimoji="0" lang="en" sz="32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3200" b="1" i="0" u="none" strike="noStrike" kern="1200" cap="none" spc="0" normalizeH="0" baseline="0" noProof="0" dirty="0" smtClean="0">
                <a:ln>
                  <a:noFill/>
                </a:ln>
                <a:solidFill>
                  <a:schemeClr val="tx1"/>
                </a:solidFill>
                <a:effectLst/>
                <a:uLnTx/>
                <a:uFillTx/>
                <a:latin typeface="+mn-lt"/>
                <a:ea typeface="+mn-ea"/>
                <a:cs typeface="+mn-cs"/>
              </a:rPr>
              <a:t>Cons</a:t>
            </a:r>
            <a:endParaRPr kumimoji="0" lang="en" sz="3200" b="1"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Not cross platform independent.</a:t>
            </a: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 sz="2800" b="0" i="0" u="none" strike="noStrike" kern="1200" cap="none" spc="0" normalizeH="0" baseline="0" noProof="0" dirty="0" smtClean="0">
                <a:ln>
                  <a:noFill/>
                </a:ln>
                <a:solidFill>
                  <a:schemeClr val="tx1"/>
                </a:solidFill>
                <a:effectLst/>
                <a:uLnTx/>
                <a:uFillTx/>
                <a:latin typeface="+mn-lt"/>
                <a:ea typeface="+mn-ea"/>
                <a:cs typeface="+mn-cs"/>
              </a:rPr>
              <a:t>Mono treats the Build Events as shell scripts on OSX and batch scripts on Windows. </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Does not provide good feedback within the IDE about errors and script issues.</a:t>
            </a:r>
            <a:endParaRPr kumimoji="0" lang="e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MonoDevelop Custom Commands</a:t>
            </a:r>
            <a:endParaRPr lang="en-US" dirty="0"/>
          </a:p>
        </p:txBody>
      </p:sp>
      <p:sp>
        <p:nvSpPr>
          <p:cNvPr id="3" name="Shape 92"/>
          <p:cNvSpPr txBox="1">
            <a:spLocks/>
          </p:cNvSpPr>
          <p:nvPr/>
        </p:nvSpPr>
        <p:spPr>
          <a:xfrm>
            <a:off x="457200" y="1600200"/>
            <a:ext cx="8229600" cy="4876800"/>
          </a:xfrm>
          <a:prstGeom prst="rect">
            <a:avLst/>
          </a:prstGeom>
        </p:spPr>
        <p:txBody>
          <a:bodyPr lIns="91425" tIns="91425" rIns="91425" bIns="91425"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3200" b="1" i="0" u="none" strike="noStrike" kern="1200" cap="none" spc="0" normalizeH="0" baseline="0" noProof="0" dirty="0" smtClean="0">
                <a:ln>
                  <a:noFill/>
                </a:ln>
                <a:solidFill>
                  <a:schemeClr val="tx1"/>
                </a:solidFill>
                <a:effectLst/>
                <a:uLnTx/>
                <a:uFillTx/>
                <a:latin typeface="+mn-lt"/>
                <a:ea typeface="+mn-ea"/>
                <a:cs typeface="+mn-cs"/>
              </a:rPr>
              <a:t>Pros</a:t>
            </a:r>
          </a:p>
          <a:p>
            <a:pPr marL="9144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Capable of functioning cross platform.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3200" b="1" i="0" u="none" strike="noStrike" kern="1200" cap="none" spc="0" normalizeH="0" baseline="0" noProof="0" dirty="0" smtClean="0">
                <a:ln>
                  <a:noFill/>
                </a:ln>
                <a:solidFill>
                  <a:schemeClr val="tx1"/>
                </a:solidFill>
                <a:effectLst/>
                <a:uLnTx/>
                <a:uFillTx/>
                <a:latin typeface="+mn-lt"/>
                <a:ea typeface="+mn-ea"/>
                <a:cs typeface="+mn-cs"/>
              </a:rPr>
              <a:t>Cons</a:t>
            </a:r>
          </a:p>
          <a:p>
            <a:pPr marL="9144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Commands are only executed by MonoDevelop. Visual Studio, MSBuild and XBuild will ignore them.</a:t>
            </a:r>
          </a:p>
          <a:p>
            <a:pPr marL="9144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Does not provide good feedback in the IDE about errors and script issues.</a:t>
            </a:r>
            <a:endParaRPr kumimoji="0" lang="e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MSBuild Built-in Tasks</a:t>
            </a:r>
            <a:endParaRPr lang="en-US" dirty="0"/>
          </a:p>
        </p:txBody>
      </p:sp>
      <p:sp>
        <p:nvSpPr>
          <p:cNvPr id="3" name="Shape 98"/>
          <p:cNvSpPr txBox="1">
            <a:spLocks/>
          </p:cNvSpPr>
          <p:nvPr/>
        </p:nvSpPr>
        <p:spPr>
          <a:xfrm>
            <a:off x="457200" y="1600200"/>
            <a:ext cx="8229600" cy="3657600"/>
          </a:xfrm>
          <a:prstGeom prst="rect">
            <a:avLst/>
          </a:prstGeom>
        </p:spPr>
        <p:txBody>
          <a:bodyPr lIns="91425" tIns="91425" rIns="91425" bIns="91425" anchor="t" anchorCtr="0">
            <a:noAutofit/>
          </a:bodyPr>
          <a:lstStyle/>
          <a:p>
            <a:pPr marL="457200" marR="0" lvl="0" indent="-4064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Visual Studio projects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ie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vbproj</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csproj</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etc) are just XML files. Also known as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MSBuild</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projects.</a:t>
            </a:r>
          </a:p>
          <a:p>
            <a:pPr marL="457200" marR="0" lvl="0" indent="-4064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It is possible to edit the file in a text editor to insert custom logic.</a:t>
            </a:r>
          </a:p>
          <a:p>
            <a:pPr marL="457200" marR="0" lvl="0" indent="-4064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MSBuild</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has two targets defined that allow you to insert custom logic  before or after the code builds.</a:t>
            </a:r>
          </a:p>
        </p:txBody>
      </p:sp>
      <p:sp>
        <p:nvSpPr>
          <p:cNvPr id="4" name="Shape 99"/>
          <p:cNvSpPr/>
          <p:nvPr/>
        </p:nvSpPr>
        <p:spPr>
          <a:xfrm>
            <a:off x="990600" y="5562600"/>
            <a:ext cx="4182949" cy="531824"/>
          </a:xfrm>
          <a:prstGeom prst="rect">
            <a:avLst/>
          </a:prstGeom>
          <a:blipFill>
            <a:blip r:embed="rId3" cstate="print"/>
            <a:stretch>
              <a:fillRect/>
            </a:stretch>
          </a:blipFill>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MSBuild Built-in Tasks</a:t>
            </a:r>
            <a:endParaRPr lang="en-US" dirty="0"/>
          </a:p>
        </p:txBody>
      </p:sp>
      <p:sp>
        <p:nvSpPr>
          <p:cNvPr id="3" name="Shape 105"/>
          <p:cNvSpPr txBox="1">
            <a:spLocks/>
          </p:cNvSpPr>
          <p:nvPr/>
        </p:nvSpPr>
        <p:spPr>
          <a:xfrm>
            <a:off x="457200" y="1600200"/>
            <a:ext cx="8229600" cy="4876800"/>
          </a:xfrm>
          <a:prstGeom prst="rect">
            <a:avLst/>
          </a:prstGeom>
        </p:spPr>
        <p:txBody>
          <a:bodyPr lIns="91425" tIns="91425" rIns="91425" bIns="91425" anchor="t" anchorCtr="0">
            <a:noAutofit/>
          </a:bodyPr>
          <a:lstStyle/>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MSBuild provides a number of built-in helper tasks, such as the Copy task.</a:t>
            </a:r>
          </a:p>
          <a:p>
            <a:pPr marL="914400" marR="0" lvl="1" indent="-342900" algn="l" defTabSz="914400" rtl="0" eaLnBrk="1" fontAlgn="auto" latinLnBrk="0" hangingPunct="1">
              <a:lnSpc>
                <a:spcPct val="100000"/>
              </a:lnSpc>
              <a:spcBef>
                <a:spcPct val="20000"/>
              </a:spcBef>
              <a:spcAft>
                <a:spcPts val="0"/>
              </a:spcAft>
              <a:buClr>
                <a:schemeClr val="dk1"/>
              </a:buClr>
              <a:buSzPct val="60000"/>
              <a:buFont typeface="Courier New"/>
              <a:buChar char="o"/>
              <a:tabLst/>
              <a:defRPr/>
            </a:pPr>
            <a:r>
              <a:rPr kumimoji="0" lang="en" b="0" i="0" u="none" strike="noStrike" kern="1200" cap="none" spc="0" normalizeH="0" baseline="0" noProof="0" dirty="0" smtClean="0">
                <a:ln>
                  <a:noFill/>
                </a:ln>
                <a:solidFill>
                  <a:schemeClr val="tx1"/>
                </a:solidFill>
                <a:effectLst/>
                <a:uLnTx/>
                <a:uFillTx/>
                <a:latin typeface="+mn-lt"/>
                <a:ea typeface="+mn-ea"/>
                <a:cs typeface="+mn-cs"/>
              </a:rPr>
              <a:t>Complete Task List:</a:t>
            </a:r>
            <a:r>
              <a:rPr kumimoji="0" lang="en" sz="2800" b="0" i="0" u="none" strike="noStrike" kern="1200" cap="none" spc="0" normalizeH="0" baseline="0" noProof="0" dirty="0" smtClean="0">
                <a:ln>
                  <a:noFill/>
                </a:ln>
                <a:solidFill>
                  <a:schemeClr val="tx1"/>
                </a:solidFill>
                <a:effectLst/>
                <a:uLnTx/>
                <a:uFillTx/>
                <a:latin typeface="+mn-lt"/>
                <a:ea typeface="+mn-ea"/>
                <a:cs typeface="+mn-cs"/>
              </a:rPr>
              <a:t> </a:t>
            </a:r>
            <a:br>
              <a:rPr kumimoji="0" lang="en" sz="2800" b="0" i="0" u="none" strike="noStrike" kern="1200" cap="none" spc="0" normalizeH="0" baseline="0" noProof="0" dirty="0" smtClean="0">
                <a:ln>
                  <a:noFill/>
                </a:ln>
                <a:solidFill>
                  <a:schemeClr val="tx1"/>
                </a:solidFill>
                <a:effectLst/>
                <a:uLnTx/>
                <a:uFillTx/>
                <a:latin typeface="+mn-lt"/>
                <a:ea typeface="+mn-ea"/>
                <a:cs typeface="+mn-cs"/>
              </a:rPr>
            </a:br>
            <a:r>
              <a:rPr kumimoji="0" lang="en" sz="1800" b="0" i="0" u="sng" strike="noStrike" kern="1200" cap="none" spc="0" normalizeH="0" baseline="0" noProof="0" dirty="0" smtClean="0">
                <a:ln>
                  <a:noFill/>
                </a:ln>
                <a:solidFill>
                  <a:schemeClr val="hlink"/>
                </a:solidFill>
                <a:effectLst/>
                <a:uLnTx/>
                <a:uFillTx/>
                <a:latin typeface="+mn-lt"/>
                <a:ea typeface="+mn-ea"/>
                <a:cs typeface="+mn-cs"/>
                <a:hlinkClick r:id="rId2"/>
              </a:rPr>
              <a:t>http://msdn.microsoft.com/en-us/library/7z253716.aspx</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MonoDevelop supports most of the built-in tasks out of the box. However, you must manually enable MSBuild support via the Options dialog.</a:t>
            </a:r>
            <a:endParaRPr kumimoji="0" lang="e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MSBuild Built-in Tasks</a:t>
            </a:r>
            <a:endParaRPr lang="en-US" dirty="0"/>
          </a:p>
        </p:txBody>
      </p:sp>
      <p:sp>
        <p:nvSpPr>
          <p:cNvPr id="3" name="Shape 111"/>
          <p:cNvSpPr txBox="1">
            <a:spLocks/>
          </p:cNvSpPr>
          <p:nvPr/>
        </p:nvSpPr>
        <p:spPr>
          <a:xfrm>
            <a:off x="457200" y="1600200"/>
            <a:ext cx="8229600" cy="990600"/>
          </a:xfrm>
          <a:prstGeom prst="rect">
            <a:avLst/>
          </a:prstGeom>
        </p:spPr>
        <p:txBody>
          <a:bodyPr lIns="91425" tIns="91425" rIns="91425" bIns="91425" anchor="t" anchorCtr="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3000" b="0" i="0" u="none" strike="noStrike" kern="1200" cap="none" spc="0" normalizeH="0" baseline="0" noProof="0" dirty="0" smtClean="0">
                <a:ln>
                  <a:noFill/>
                </a:ln>
                <a:solidFill>
                  <a:srgbClr val="000000"/>
                </a:solidFill>
                <a:effectLst/>
                <a:uLnTx/>
                <a:uFillTx/>
                <a:latin typeface="+mn-lt"/>
                <a:ea typeface="+mn-ea"/>
                <a:cs typeface="+mn-cs"/>
              </a:rPr>
              <a:t>In MonoDevelop, navigate </a:t>
            </a:r>
            <a:r>
              <a:rPr lang="en" sz="3000" noProof="0" dirty="0" smtClean="0">
                <a:solidFill>
                  <a:srgbClr val="000000"/>
                </a:solidFill>
              </a:rPr>
              <a:t>to </a:t>
            </a:r>
            <a:r>
              <a:rPr kumimoji="0" lang="en" sz="3000" b="0" i="0" u="none" strike="noStrike" kern="1200" cap="none" spc="0" normalizeH="0" baseline="0" noProof="0" dirty="0" smtClean="0">
                <a:ln>
                  <a:noFill/>
                </a:ln>
                <a:solidFill>
                  <a:srgbClr val="000000"/>
                </a:solidFill>
                <a:effectLst/>
                <a:uLnTx/>
                <a:uFillTx/>
                <a:latin typeface="+mn-lt"/>
                <a:ea typeface="+mn-ea"/>
                <a:cs typeface="+mn-cs"/>
              </a:rPr>
              <a:t>Tools-&gt;Options</a:t>
            </a:r>
            <a:r>
              <a:rPr kumimoji="0" lang="en" sz="3000" b="0" i="0" u="none" strike="noStrike" kern="1200" cap="none" spc="0" normalizeH="0" noProof="0" dirty="0" smtClean="0">
                <a:ln>
                  <a:noFill/>
                </a:ln>
                <a:solidFill>
                  <a:srgbClr val="000000"/>
                </a:solidFill>
                <a:effectLst/>
                <a:uLnTx/>
                <a:uFillTx/>
                <a:latin typeface="+mn-lt"/>
                <a:ea typeface="+mn-ea"/>
                <a:cs typeface="+mn-cs"/>
              </a:rPr>
              <a:t> </a:t>
            </a:r>
            <a:r>
              <a:rPr kumimoji="0" lang="en" sz="3000" b="0" i="0" u="none" strike="noStrike" kern="1200" cap="none" spc="0" normalizeH="0" baseline="0" noProof="0" dirty="0" smtClean="0">
                <a:ln>
                  <a:noFill/>
                </a:ln>
                <a:solidFill>
                  <a:srgbClr val="000000"/>
                </a:solidFill>
                <a:effectLst/>
                <a:uLnTx/>
                <a:uFillTx/>
                <a:latin typeface="+mn-lt"/>
                <a:ea typeface="+mn-ea"/>
                <a:cs typeface="+mn-cs"/>
              </a:rPr>
              <a:t>to display the options dialog.</a:t>
            </a:r>
            <a:endParaRPr kumimoji="0" lang="en" sz="300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Shape 112"/>
          <p:cNvSpPr/>
          <p:nvPr/>
        </p:nvSpPr>
        <p:spPr>
          <a:xfrm>
            <a:off x="2076450" y="2667000"/>
            <a:ext cx="4991100" cy="3705225"/>
          </a:xfrm>
          <a:prstGeom prst="rect">
            <a:avLst/>
          </a:prstGeom>
          <a:blipFill>
            <a:blip r:embed="rId3" cstate="print"/>
            <a:stretch>
              <a:fillRect/>
            </a:stretch>
          </a:blipFill>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MSBuild Built-in Tasks</a:t>
            </a:r>
            <a:endParaRPr lang="en-US" dirty="0" smtClean="0"/>
          </a:p>
          <a:p>
            <a:endParaRPr lang="en-US" dirty="0"/>
          </a:p>
        </p:txBody>
      </p:sp>
      <p:sp>
        <p:nvSpPr>
          <p:cNvPr id="3" name="Shape 98"/>
          <p:cNvSpPr txBox="1">
            <a:spLocks/>
          </p:cNvSpPr>
          <p:nvPr/>
        </p:nvSpPr>
        <p:spPr>
          <a:xfrm>
            <a:off x="457200" y="1600200"/>
            <a:ext cx="8229600" cy="4800600"/>
          </a:xfrm>
          <a:prstGeom prst="rect">
            <a:avLst/>
          </a:prstGeom>
        </p:spPr>
        <p:txBody>
          <a:bodyPr lIns="91425" tIns="91425" rIns="91425" bIns="91425" anchor="t" anchorCtr="0">
            <a:noAutofit/>
          </a:bodyPr>
          <a:lstStyle/>
          <a:p>
            <a:pPr marL="457200" marR="0" lvl="0" indent="-406400" algn="l" defTabSz="914400" rtl="0" eaLnBrk="1" fontAlgn="auto" latinLnBrk="0" hangingPunct="1">
              <a:lnSpc>
                <a:spcPct val="100000"/>
              </a:lnSpc>
              <a:spcBef>
                <a:spcPct val="20000"/>
              </a:spcBef>
              <a:spcAft>
                <a:spcPts val="0"/>
              </a:spcAft>
              <a:buClr>
                <a:schemeClr val="dk1"/>
              </a:buClr>
              <a:buSzPct val="166666"/>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Pros</a:t>
            </a:r>
          </a:p>
          <a:p>
            <a:pPr marL="457200" lvl="0" indent="-406400">
              <a:spcBef>
                <a:spcPct val="20000"/>
              </a:spcBef>
              <a:buClr>
                <a:schemeClr val="dk1"/>
              </a:buClr>
              <a:buSzPct val="166666"/>
              <a:buFont typeface="Arial" pitchFamily="34" charset="0"/>
              <a:buChar char="•"/>
              <a:defRPr/>
            </a:pPr>
            <a:r>
              <a:rPr lang="en-US" sz="2800" dirty="0" err="1" smtClean="0"/>
              <a:t>xbuild</a:t>
            </a:r>
            <a:r>
              <a:rPr lang="en-US" sz="2800" dirty="0" smtClean="0"/>
              <a:t> automatically handles </a:t>
            </a:r>
            <a:r>
              <a:rPr lang="en-US" sz="2800" noProof="0" dirty="0" smtClean="0"/>
              <a:t>the conversion of relative Windows file paths to Unix style paths.</a:t>
            </a:r>
          </a:p>
          <a:p>
            <a:pPr marL="457200" lvl="0" indent="-406400">
              <a:spcBef>
                <a:spcPct val="20000"/>
              </a:spcBef>
              <a:buClr>
                <a:schemeClr val="dk1"/>
              </a:buClr>
              <a:buSzPct val="166666"/>
              <a:buFont typeface="Arial" pitchFamily="34" charset="0"/>
              <a:buChar char="•"/>
              <a:defRPr/>
            </a:pPr>
            <a:r>
              <a:rPr lang="en-US" sz="2800" dirty="0" smtClean="0"/>
              <a:t>Consistent behavior across platforms.</a:t>
            </a:r>
            <a:endParaRPr lang="en-US" sz="2800" noProof="0" dirty="0" smtClean="0"/>
          </a:p>
          <a:p>
            <a:pPr marL="457200" lvl="0" indent="-406400">
              <a:spcBef>
                <a:spcPct val="20000"/>
              </a:spcBef>
              <a:buClr>
                <a:schemeClr val="dk1"/>
              </a:buClr>
              <a:buSzPct val="166666"/>
              <a:buFont typeface="Arial" pitchFamily="34" charset="0"/>
              <a:buChar char="•"/>
              <a:defRPr/>
            </a:pPr>
            <a:endParaRPr lang="en-US" sz="2800" dirty="0" smtClean="0"/>
          </a:p>
          <a:p>
            <a:pPr marL="457200" lvl="0" indent="-406400">
              <a:spcBef>
                <a:spcPct val="20000"/>
              </a:spcBef>
              <a:buClr>
                <a:schemeClr val="dk1"/>
              </a:buClr>
              <a:buSzPct val="166666"/>
              <a:defRPr/>
            </a:pPr>
            <a:r>
              <a:rPr lang="en-US" sz="2800" b="1" dirty="0" smtClean="0"/>
              <a:t>Cons</a:t>
            </a:r>
            <a:endParaRPr lang="en-US" sz="2800" b="1" noProof="0" dirty="0" smtClean="0"/>
          </a:p>
          <a:p>
            <a:pPr marL="457200" marR="0" lvl="0" indent="-406400" algn="l" defTabSz="914400" rtl="0" eaLnBrk="1" fontAlgn="auto" latinLnBrk="0" hangingPunct="1">
              <a:lnSpc>
                <a:spcPct val="100000"/>
              </a:lnSpc>
              <a:spcBef>
                <a:spcPct val="20000"/>
              </a:spcBef>
              <a:spcAft>
                <a:spcPts val="0"/>
              </a:spcAft>
              <a:buClr>
                <a:schemeClr val="dk1"/>
              </a:buClr>
              <a:buSzPct val="166666"/>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May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not have the functionality needed out</a:t>
            </a:r>
            <a:r>
              <a:rPr kumimoji="0" lang="en-US" sz="2800" b="0" i="0" u="none" strike="noStrike" kern="1200" cap="none" spc="0" normalizeH="0" noProof="0" dirty="0" smtClean="0">
                <a:ln>
                  <a:noFill/>
                </a:ln>
                <a:solidFill>
                  <a:schemeClr val="tx1"/>
                </a:solidFill>
                <a:effectLst/>
                <a:uLnTx/>
                <a:uFillTx/>
                <a:latin typeface="+mn-lt"/>
                <a:ea typeface="+mn-ea"/>
                <a:cs typeface="+mn-cs"/>
              </a:rPr>
              <a:t> of the box.</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MSBuild Custom Tasks</a:t>
            </a:r>
            <a:endParaRPr lang="en-US" dirty="0"/>
          </a:p>
        </p:txBody>
      </p:sp>
      <p:sp>
        <p:nvSpPr>
          <p:cNvPr id="3" name="Shape 118"/>
          <p:cNvSpPr txBox="1">
            <a:spLocks/>
          </p:cNvSpPr>
          <p:nvPr/>
        </p:nvSpPr>
        <p:spPr>
          <a:xfrm>
            <a:off x="457200" y="1600200"/>
            <a:ext cx="8229600" cy="4876800"/>
          </a:xfrm>
          <a:prstGeom prst="rect">
            <a:avLst/>
          </a:prstGeom>
        </p:spPr>
        <p:txBody>
          <a:bodyPr lIns="91425" tIns="91425" rIns="91425" bIns="91425" anchor="t" anchorCtr="0">
            <a:noAutofit/>
          </a:bodyPr>
          <a:lstStyle/>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While the built-in tasks will get you most of the way there. You may want to further customize the copy process.</a:t>
            </a:r>
          </a:p>
          <a:p>
            <a:pPr marL="914400" lvl="1" indent="-419100">
              <a:spcBef>
                <a:spcPct val="20000"/>
              </a:spcBef>
              <a:buClr>
                <a:schemeClr val="dk1"/>
              </a:buClr>
              <a:buSzPct val="166666"/>
              <a:buFont typeface="Arial"/>
              <a:buChar char="•"/>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For instance, we may want to detect and copy editor assemblies to a directory named “editor”.</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To give us greater flexibility, we can create our own custom tasks.</a:t>
            </a:r>
            <a:endParaRPr kumimoji="0" lang="e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MSBuild Custom Tasks</a:t>
            </a:r>
            <a:endParaRPr lang="en-US" dirty="0"/>
          </a:p>
        </p:txBody>
      </p:sp>
      <p:sp>
        <p:nvSpPr>
          <p:cNvPr id="3" name="Shape 124"/>
          <p:cNvSpPr txBox="1">
            <a:spLocks/>
          </p:cNvSpPr>
          <p:nvPr/>
        </p:nvSpPr>
        <p:spPr>
          <a:xfrm>
            <a:off x="457200" y="1600200"/>
            <a:ext cx="8229600" cy="3810000"/>
          </a:xfrm>
          <a:prstGeom prst="rect">
            <a:avLst/>
          </a:prstGeom>
        </p:spPr>
        <p:txBody>
          <a:bodyPr lIns="91425" tIns="91425" rIns="91425" bIns="91425" anchor="t" anchorCtr="0">
            <a:noAutofit/>
          </a:bodyPr>
          <a:lstStyle/>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To start, we need to create a new Visual Studio </a:t>
            </a:r>
            <a:r>
              <a:rPr kumimoji="0" lang="en" sz="3200" b="0" i="1" u="none" strike="noStrike" kern="1200" cap="none" spc="0" normalizeH="0" baseline="0" noProof="0" dirty="0" smtClean="0">
                <a:ln>
                  <a:noFill/>
                </a:ln>
                <a:solidFill>
                  <a:schemeClr val="tx1"/>
                </a:solidFill>
                <a:effectLst/>
                <a:uLnTx/>
                <a:uFillTx/>
                <a:latin typeface="+mn-lt"/>
                <a:ea typeface="+mn-ea"/>
                <a:cs typeface="+mn-cs"/>
              </a:rPr>
              <a:t>class library</a:t>
            </a:r>
            <a:r>
              <a:rPr kumimoji="0" lang="en" sz="3200" b="0" i="0" u="none" strike="noStrike" kern="1200" cap="none" spc="0" normalizeH="0" baseline="0" noProof="0" dirty="0" smtClean="0">
                <a:ln>
                  <a:noFill/>
                </a:ln>
                <a:solidFill>
                  <a:schemeClr val="tx1"/>
                </a:solidFill>
                <a:effectLst/>
                <a:uLnTx/>
                <a:uFillTx/>
                <a:latin typeface="+mn-lt"/>
                <a:ea typeface="+mn-ea"/>
                <a:cs typeface="+mn-cs"/>
              </a:rPr>
              <a:t> project.</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Note that the project’s Target Framework must be set to .NET 2.0 in order for the task to work with Mono’s XBuild.</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You will need to reference the following MSBuild assemblies:</a:t>
            </a:r>
            <a:endParaRPr kumimoji="0" lang="e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hape 125"/>
          <p:cNvSpPr/>
          <p:nvPr/>
        </p:nvSpPr>
        <p:spPr>
          <a:xfrm>
            <a:off x="1066800" y="5410200"/>
            <a:ext cx="3170750" cy="807700"/>
          </a:xfrm>
          <a:prstGeom prst="rect">
            <a:avLst/>
          </a:prstGeom>
          <a:blipFill>
            <a:blip r:embed="rId2" cstate="print"/>
            <a:stretch>
              <a:fillRect/>
            </a:stretch>
          </a:blipFill>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MSBuild Custom Tasks</a:t>
            </a:r>
            <a:endParaRPr lang="en-US" dirty="0"/>
          </a:p>
        </p:txBody>
      </p:sp>
      <p:sp>
        <p:nvSpPr>
          <p:cNvPr id="3" name="Shape 131"/>
          <p:cNvSpPr txBox="1">
            <a:spLocks/>
          </p:cNvSpPr>
          <p:nvPr/>
        </p:nvSpPr>
        <p:spPr>
          <a:xfrm>
            <a:off x="457200" y="1600200"/>
            <a:ext cx="8229600" cy="1143000"/>
          </a:xfrm>
          <a:prstGeom prst="rect">
            <a:avLst/>
          </a:prstGeom>
        </p:spPr>
        <p:txBody>
          <a:bodyPr lIns="91425" tIns="91425" rIns="91425" bIns="91425" anchor="t" anchorCtr="0">
            <a:noAutofit/>
          </a:bodyPr>
          <a:lstStyle/>
          <a:p>
            <a:pPr marR="0" lvl="0" algn="l" defTabSz="914400" rtl="0" eaLnBrk="1" fontAlgn="auto" latinLnBrk="0" hangingPunct="1">
              <a:lnSpc>
                <a:spcPct val="100000"/>
              </a:lnSpc>
              <a:spcBef>
                <a:spcPct val="20000"/>
              </a:spcBef>
              <a:spcAft>
                <a:spcPts val="0"/>
              </a:spcAft>
              <a:buClr>
                <a:schemeClr val="dk1"/>
              </a:buClr>
              <a:buSzPct val="166666"/>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The below example illustrates a custom task that logs an error message to the IDE.</a:t>
            </a:r>
            <a:endParaRPr kumimoji="0" lang="e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hape 132"/>
          <p:cNvSpPr/>
          <p:nvPr/>
        </p:nvSpPr>
        <p:spPr>
          <a:xfrm>
            <a:off x="990600" y="2971800"/>
            <a:ext cx="3276600" cy="2933700"/>
          </a:xfrm>
          <a:prstGeom prst="rect">
            <a:avLst/>
          </a:prstGeom>
          <a:blipFill>
            <a:blip r:embed="rId2" cstate="print"/>
            <a:stretch>
              <a:fillRect/>
            </a:stretch>
          </a:blipFill>
        </p:spPr>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MSBuild Custom Tasks</a:t>
            </a:r>
            <a:endParaRPr lang="en-US" dirty="0"/>
          </a:p>
        </p:txBody>
      </p:sp>
      <p:sp>
        <p:nvSpPr>
          <p:cNvPr id="4" name="Shape 138"/>
          <p:cNvSpPr txBox="1">
            <a:spLocks/>
          </p:cNvSpPr>
          <p:nvPr/>
        </p:nvSpPr>
        <p:spPr>
          <a:xfrm>
            <a:off x="457200" y="1600200"/>
            <a:ext cx="8229600" cy="2129999"/>
          </a:xfrm>
          <a:prstGeom prst="rect">
            <a:avLst/>
          </a:prstGeom>
        </p:spPr>
        <p:txBody>
          <a:bodyPr lIns="91425" tIns="91425" rIns="91425" bIns="91425" anchor="t" anchorCtr="0">
            <a:noAutofit/>
          </a:bodyPr>
          <a:lstStyle/>
          <a:p>
            <a:pPr marL="457200" marR="0" lvl="0" indent="-3810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Next we must insert several XML elements into the Visual Studio project file that utilize our custom task.</a:t>
            </a:r>
          </a:p>
          <a:p>
            <a:pPr marL="457200" marR="0" lvl="0" indent="-3810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The “UsingTask” element loads the assembly containing the task and</a:t>
            </a:r>
            <a:r>
              <a:rPr lang="en" sz="2400" dirty="0" smtClean="0"/>
              <a:t> makes the task available for use</a:t>
            </a:r>
            <a:r>
              <a:rPr kumimoji="0" lang="en" sz="2400" b="0" i="0" u="none" strike="noStrike" kern="1200" cap="none" spc="0" normalizeH="0" baseline="0" noProof="0" dirty="0" smtClean="0">
                <a:ln>
                  <a:noFill/>
                </a:ln>
                <a:solidFill>
                  <a:schemeClr val="tx1"/>
                </a:solidFill>
                <a:effectLst/>
                <a:uLnTx/>
                <a:uFillTx/>
                <a:latin typeface="+mn-lt"/>
                <a:ea typeface="+mn-ea"/>
                <a:cs typeface="+mn-cs"/>
              </a:rPr>
              <a:t>.</a:t>
            </a:r>
            <a:r>
              <a:rPr kumimoji="0" lang="en"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hape 139"/>
          <p:cNvSpPr/>
          <p:nvPr/>
        </p:nvSpPr>
        <p:spPr>
          <a:xfrm>
            <a:off x="1094850" y="4036500"/>
            <a:ext cx="5067300" cy="1485900"/>
          </a:xfrm>
          <a:prstGeom prst="rect">
            <a:avLst/>
          </a:prstGeom>
          <a:blipFill>
            <a:blip r:embed="rId2" cstate="print"/>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Schell Games</a:t>
            </a:r>
            <a:endParaRPr lang="en-US" dirty="0"/>
          </a:p>
        </p:txBody>
      </p:sp>
      <p:grpSp>
        <p:nvGrpSpPr>
          <p:cNvPr id="10" name="Group 9"/>
          <p:cNvGrpSpPr/>
          <p:nvPr/>
        </p:nvGrpSpPr>
        <p:grpSpPr>
          <a:xfrm>
            <a:off x="685800" y="1219200"/>
            <a:ext cx="3962400" cy="2239617"/>
            <a:chOff x="685800" y="1219200"/>
            <a:chExt cx="3962400" cy="2239617"/>
          </a:xfrm>
        </p:grpSpPr>
        <p:pic>
          <p:nvPicPr>
            <p:cNvPr id="9" name="Picture 8" descr="MEDIA_ZOOM_5.png"/>
            <p:cNvPicPr>
              <a:picLocks noChangeAspect="1"/>
            </p:cNvPicPr>
            <p:nvPr/>
          </p:nvPicPr>
          <p:blipFill>
            <a:blip r:embed="rId3" cstate="print"/>
            <a:stretch>
              <a:fillRect/>
            </a:stretch>
          </p:blipFill>
          <p:spPr>
            <a:xfrm>
              <a:off x="685800" y="1219200"/>
              <a:ext cx="3962400" cy="2239617"/>
            </a:xfrm>
            <a:prstGeom prst="rect">
              <a:avLst/>
            </a:prstGeom>
            <a:effectLst>
              <a:outerShdw blurRad="330200" dist="139700" dir="2700000" algn="tl" rotWithShape="0">
                <a:prstClr val="black">
                  <a:alpha val="65000"/>
                </a:prstClr>
              </a:outerShdw>
              <a:softEdge rad="31750"/>
            </a:effectLst>
          </p:spPr>
        </p:pic>
        <p:pic>
          <p:nvPicPr>
            <p:cNvPr id="6" name="Picture 5" descr="mech_logo.png"/>
            <p:cNvPicPr>
              <a:picLocks noChangeAspect="1"/>
            </p:cNvPicPr>
            <p:nvPr/>
          </p:nvPicPr>
          <p:blipFill>
            <a:blip r:embed="rId4" cstate="print"/>
            <a:stretch>
              <a:fillRect/>
            </a:stretch>
          </p:blipFill>
          <p:spPr>
            <a:xfrm>
              <a:off x="2667000" y="2819400"/>
              <a:ext cx="1981200" cy="566057"/>
            </a:xfrm>
            <a:prstGeom prst="rect">
              <a:avLst/>
            </a:prstGeom>
            <a:effectLst>
              <a:outerShdw blurRad="292100" dist="139700" dir="2700000" algn="tl" rotWithShape="0">
                <a:prstClr val="black">
                  <a:alpha val="65000"/>
                </a:prstClr>
              </a:outerShdw>
            </a:effectLst>
          </p:spPr>
        </p:pic>
      </p:grpSp>
      <p:grpSp>
        <p:nvGrpSpPr>
          <p:cNvPr id="11" name="Group 10"/>
          <p:cNvGrpSpPr/>
          <p:nvPr/>
        </p:nvGrpSpPr>
        <p:grpSpPr>
          <a:xfrm>
            <a:off x="5105400" y="1143000"/>
            <a:ext cx="3286125" cy="2464594"/>
            <a:chOff x="5181600" y="1066800"/>
            <a:chExt cx="3286125" cy="2464594"/>
          </a:xfrm>
        </p:grpSpPr>
        <p:pic>
          <p:nvPicPr>
            <p:cNvPr id="7" name="Picture 6" descr="InnerCubed1.png"/>
            <p:cNvPicPr>
              <a:picLocks noChangeAspect="1"/>
            </p:cNvPicPr>
            <p:nvPr/>
          </p:nvPicPr>
          <p:blipFill>
            <a:blip r:embed="rId5" cstate="print"/>
            <a:stretch>
              <a:fillRect/>
            </a:stretch>
          </p:blipFill>
          <p:spPr>
            <a:xfrm>
              <a:off x="5181600" y="1066800"/>
              <a:ext cx="3286125" cy="2464594"/>
            </a:xfrm>
            <a:prstGeom prst="rect">
              <a:avLst/>
            </a:prstGeom>
            <a:effectLst>
              <a:outerShdw blurRad="330200" dist="139700" dir="2700000" algn="tl" rotWithShape="0">
                <a:prstClr val="black">
                  <a:alpha val="65000"/>
                </a:prstClr>
              </a:outerShdw>
              <a:softEdge rad="31750"/>
            </a:effectLst>
          </p:spPr>
        </p:pic>
        <p:pic>
          <p:nvPicPr>
            <p:cNvPr id="4" name="Picture 2" descr="C:\Users\Bill\Downloads\innercube_logo.png"/>
            <p:cNvPicPr>
              <a:picLocks noChangeAspect="1" noChangeArrowheads="1"/>
            </p:cNvPicPr>
            <p:nvPr/>
          </p:nvPicPr>
          <p:blipFill>
            <a:blip r:embed="rId6" cstate="print"/>
            <a:srcRect/>
            <a:stretch>
              <a:fillRect/>
            </a:stretch>
          </p:blipFill>
          <p:spPr bwMode="auto">
            <a:xfrm>
              <a:off x="6324600" y="2971800"/>
              <a:ext cx="2133600" cy="533400"/>
            </a:xfrm>
            <a:prstGeom prst="rect">
              <a:avLst/>
            </a:prstGeom>
            <a:noFill/>
            <a:effectLst>
              <a:outerShdw blurRad="292100" dist="139700" dir="2700000" algn="tl" rotWithShape="0">
                <a:prstClr val="black">
                  <a:alpha val="65000"/>
                </a:prstClr>
              </a:outerShdw>
            </a:effectLst>
          </p:spPr>
        </p:pic>
      </p:grpSp>
      <p:pic>
        <p:nvPicPr>
          <p:cNvPr id="1028" name="Picture 4"/>
          <p:cNvPicPr>
            <a:picLocks noChangeAspect="1" noChangeArrowheads="1"/>
          </p:cNvPicPr>
          <p:nvPr/>
        </p:nvPicPr>
        <p:blipFill>
          <a:blip r:embed="rId7" cstate="print"/>
          <a:srcRect/>
          <a:stretch>
            <a:fillRect/>
          </a:stretch>
        </p:blipFill>
        <p:spPr bwMode="auto">
          <a:xfrm>
            <a:off x="2038350" y="3810000"/>
            <a:ext cx="5067300" cy="2667000"/>
          </a:xfrm>
          <a:prstGeom prst="roundRect">
            <a:avLst>
              <a:gd name="adj" fmla="val 3096"/>
            </a:avLst>
          </a:prstGeom>
          <a:noFill/>
          <a:ln w="9525">
            <a:noFill/>
            <a:miter lim="800000"/>
            <a:headEnd/>
            <a:tailEnd/>
          </a:ln>
          <a:effectLst>
            <a:outerShdw blurRad="330200" dist="139700" dir="2700000" algn="tl" rotWithShape="0">
              <a:prstClr val="black">
                <a:alpha val="65000"/>
              </a:prstClr>
            </a:outerShdw>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MSBuild Custom Tasks</a:t>
            </a:r>
            <a:endParaRPr lang="en-US" dirty="0"/>
          </a:p>
        </p:txBody>
      </p:sp>
      <p:sp>
        <p:nvSpPr>
          <p:cNvPr id="4" name="Shape 145"/>
          <p:cNvSpPr txBox="1">
            <a:spLocks/>
          </p:cNvSpPr>
          <p:nvPr/>
        </p:nvSpPr>
        <p:spPr>
          <a:xfrm>
            <a:off x="457200" y="1600200"/>
            <a:ext cx="8229600" cy="479399"/>
          </a:xfrm>
          <a:prstGeom prst="rect">
            <a:avLst/>
          </a:prstGeom>
        </p:spPr>
        <p:txBody>
          <a:bodyPr lIns="91425" tIns="91425" rIns="91425" bIns="91425"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Custom Task Output in Visual Studio</a:t>
            </a:r>
            <a:endParaRPr kumimoji="0" lang="e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hape 146"/>
          <p:cNvSpPr txBox="1">
            <a:spLocks/>
          </p:cNvSpPr>
          <p:nvPr/>
        </p:nvSpPr>
        <p:spPr>
          <a:xfrm>
            <a:off x="457200" y="3909450"/>
            <a:ext cx="8229600" cy="479399"/>
          </a:xfrm>
          <a:prstGeom prst="rect">
            <a:avLst/>
          </a:prstGeom>
        </p:spPr>
        <p:txBody>
          <a:bodyPr lIns="91425" tIns="91425" rIns="91425" bIns="91425"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Custom Task Output in MonoDevelop</a:t>
            </a:r>
            <a:endParaRPr kumimoji="0" lang="e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hape 147"/>
          <p:cNvSpPr/>
          <p:nvPr/>
        </p:nvSpPr>
        <p:spPr>
          <a:xfrm>
            <a:off x="577500" y="2163800"/>
            <a:ext cx="4772025" cy="1524000"/>
          </a:xfrm>
          <a:prstGeom prst="rect">
            <a:avLst/>
          </a:prstGeom>
          <a:blipFill>
            <a:blip r:embed="rId2" cstate="print"/>
            <a:stretch>
              <a:fillRect/>
            </a:stretch>
          </a:blipFill>
        </p:spPr>
      </p:sp>
      <p:sp>
        <p:nvSpPr>
          <p:cNvPr id="7" name="Shape 148"/>
          <p:cNvSpPr/>
          <p:nvPr/>
        </p:nvSpPr>
        <p:spPr>
          <a:xfrm>
            <a:off x="533400" y="4495800"/>
            <a:ext cx="6172200" cy="1371600"/>
          </a:xfrm>
          <a:prstGeom prst="rect">
            <a:avLst/>
          </a:prstGeom>
          <a:blipFill>
            <a:blip r:embed="rId3" cstate="print"/>
            <a:stretch>
              <a:fillRect/>
            </a:stretch>
          </a:blipFill>
        </p:spPr>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MSBuild Custom Task Ideas</a:t>
            </a:r>
            <a:endParaRPr lang="en-US" dirty="0"/>
          </a:p>
        </p:txBody>
      </p:sp>
      <p:sp>
        <p:nvSpPr>
          <p:cNvPr id="9" name="Shape 154"/>
          <p:cNvSpPr txBox="1">
            <a:spLocks/>
          </p:cNvSpPr>
          <p:nvPr/>
        </p:nvSpPr>
        <p:spPr>
          <a:xfrm>
            <a:off x="457200" y="1219200"/>
            <a:ext cx="8229600" cy="5257800"/>
          </a:xfrm>
          <a:prstGeom prst="rect">
            <a:avLst/>
          </a:prstGeom>
        </p:spPr>
        <p:txBody>
          <a:bodyPr lIns="91425" tIns="91425" rIns="91425" bIns="91425" anchor="t" anchorCtr="0">
            <a:noAutofit/>
          </a:bodyPr>
          <a:lstStyle/>
          <a:p>
            <a:pPr marL="457200" marR="0" lvl="0" indent="-3810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Utilize Mono.Cecil for loading and inspecting an assembly prior to copying it.</a:t>
            </a: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Ensure an assemblies meta file contains the same GUID across Unity projects.</a:t>
            </a:r>
          </a:p>
          <a:p>
            <a:pPr marL="914400" lvl="1" indent="-381000">
              <a:spcBef>
                <a:spcPct val="20000"/>
              </a:spcBef>
              <a:buClr>
                <a:schemeClr val="dk1"/>
              </a:buClr>
              <a:buSzPct val="80000"/>
              <a:buFont typeface="Courier New"/>
              <a:buChar char="o"/>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Generate mono debug database (MDB) files</a:t>
            </a:r>
            <a:r>
              <a:rPr kumimoji="0" lang="en" sz="2400" b="0" i="0" u="none" strike="noStrike" kern="1200" cap="none" spc="0" normalizeH="0" noProof="0" dirty="0" smtClean="0">
                <a:ln>
                  <a:noFill/>
                </a:ln>
                <a:solidFill>
                  <a:schemeClr val="tx1"/>
                </a:solidFill>
                <a:effectLst/>
                <a:uLnTx/>
                <a:uFillTx/>
                <a:latin typeface="+mn-lt"/>
                <a:ea typeface="+mn-ea"/>
                <a:cs typeface="+mn-cs"/>
              </a:rPr>
              <a:t> w</a:t>
            </a:r>
            <a:r>
              <a:rPr lang="en" sz="2400" dirty="0" smtClean="0"/>
              <a:t>hen running under Visual Studio</a:t>
            </a:r>
            <a:endParaRPr kumimoji="0" lang="en" sz="24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Determine if an assembly references the UnityEditor assembly.</a:t>
            </a: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Scan assemblies for potential runtime issues on iOS.</a:t>
            </a:r>
          </a:p>
          <a:p>
            <a:pPr marL="457200" marR="0" lvl="0" indent="-3810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Utilize Mono.Cecil to inject special debug code.</a:t>
            </a: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Automatically insert profiling code based on the current build settings.</a:t>
            </a:r>
            <a:endParaRPr kumimoji="0" lang="en"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3" name="Group 2"/>
          <p:cNvGrpSpPr/>
          <p:nvPr/>
        </p:nvGrpSpPr>
        <p:grpSpPr>
          <a:xfrm>
            <a:off x="266700" y="2895600"/>
            <a:ext cx="8610600" cy="1066800"/>
            <a:chOff x="304800" y="3352800"/>
            <a:chExt cx="8610600" cy="1066800"/>
          </a:xfrm>
        </p:grpSpPr>
        <p:cxnSp>
          <p:nvCxnSpPr>
            <p:cNvPr id="4" name="Straight Arrow Connector 3"/>
            <p:cNvCxnSpPr/>
            <p:nvPr/>
          </p:nvCxnSpPr>
          <p:spPr>
            <a:xfrm>
              <a:off x="304800" y="3887788"/>
              <a:ext cx="8610600" cy="1588"/>
            </a:xfrm>
            <a:prstGeom prst="straightConnector1">
              <a:avLst/>
            </a:prstGeom>
            <a:ln>
              <a:solidFill>
                <a:srgbClr val="F6B623"/>
              </a:solidFill>
              <a:tailEnd type="oval"/>
            </a:ln>
          </p:spPr>
          <p:style>
            <a:lnRef idx="2">
              <a:schemeClr val="accent5"/>
            </a:lnRef>
            <a:fillRef idx="0">
              <a:schemeClr val="accent5"/>
            </a:fillRef>
            <a:effectRef idx="1">
              <a:schemeClr val="accent5"/>
            </a:effectRef>
            <a:fontRef idx="minor">
              <a:schemeClr val="tx1"/>
            </a:fontRef>
          </p:style>
        </p:cxnSp>
        <p:sp>
          <p:nvSpPr>
            <p:cNvPr id="5" name="Rectangle 4"/>
            <p:cNvSpPr/>
            <p:nvPr/>
          </p:nvSpPr>
          <p:spPr>
            <a:xfrm>
              <a:off x="685800" y="3352800"/>
              <a:ext cx="1752600" cy="1066800"/>
            </a:xfrm>
            <a:prstGeom prst="rect">
              <a:avLst/>
            </a:prstGeom>
            <a:solidFill>
              <a:srgbClr val="F9B5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Extending the Code Build Process</a:t>
              </a:r>
              <a:endParaRPr lang="en-US" dirty="0"/>
            </a:p>
          </p:txBody>
        </p:sp>
        <p:sp>
          <p:nvSpPr>
            <p:cNvPr id="6" name="Rectangle 5"/>
            <p:cNvSpPr/>
            <p:nvPr/>
          </p:nvSpPr>
          <p:spPr>
            <a:xfrm>
              <a:off x="2514600" y="3352800"/>
              <a:ext cx="2209800" cy="1066800"/>
            </a:xfrm>
            <a:prstGeom prst="rect">
              <a:avLst/>
            </a:prstGeom>
            <a:solidFill>
              <a:srgbClr val="F36B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Automating the Building of Unity3D Projects</a:t>
              </a:r>
              <a:endParaRPr lang="en-US" dirty="0"/>
            </a:p>
          </p:txBody>
        </p:sp>
      </p:gr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Many Ways to Automate the Build Process.</a:t>
            </a:r>
            <a:endParaRPr lang="en-US" dirty="0"/>
          </a:p>
        </p:txBody>
      </p:sp>
      <p:sp>
        <p:nvSpPr>
          <p:cNvPr id="4" name="Shape 165"/>
          <p:cNvSpPr txBox="1">
            <a:spLocks/>
          </p:cNvSpPr>
          <p:nvPr/>
        </p:nvSpPr>
        <p:spPr>
          <a:xfrm>
            <a:off x="457200" y="1219200"/>
            <a:ext cx="8229600" cy="4953000"/>
          </a:xfrm>
          <a:prstGeom prst="rect">
            <a:avLst/>
          </a:prstGeom>
        </p:spPr>
        <p:txBody>
          <a:bodyPr lIns="91425" tIns="91425" rIns="91425" bIns="91425"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 few options...</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Custom Command line application</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Custom GUI Application</a:t>
            </a: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There are many issues with the Mono Windows Forms API.</a:t>
            </a: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It should be avoided if the application is to run on both Windows and OSX.</a:t>
            </a: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Utilizing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Gtk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is recommended for cross platform UI.</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Integrate directly into a third party application such as Cruise Control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.Net</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Building Code With MSBuild</a:t>
            </a:r>
            <a:endParaRPr lang="en-US" dirty="0"/>
          </a:p>
        </p:txBody>
      </p:sp>
      <p:sp>
        <p:nvSpPr>
          <p:cNvPr id="4" name="Shape 171"/>
          <p:cNvSpPr txBox="1">
            <a:spLocks/>
          </p:cNvSpPr>
          <p:nvPr/>
        </p:nvSpPr>
        <p:spPr>
          <a:xfrm>
            <a:off x="457200" y="1295400"/>
            <a:ext cx="8229600" cy="4967700"/>
          </a:xfrm>
          <a:prstGeom prst="rect">
            <a:avLst/>
          </a:prstGeom>
        </p:spPr>
        <p:txBody>
          <a:bodyPr lIns="91425" tIns="91425" rIns="91425" bIns="91425" anchor="t" anchorCtr="0">
            <a:noAutofit/>
          </a:bodyPr>
          <a:lstStyle/>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Two ways to build Visual Studio projects:</a:t>
            </a: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MSBuild.exe (Windows) and xbuild.exe (Mono) provide a way to build projects from the command line.</a:t>
            </a: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Microsoft.Build.BuildEngine provides an API for programmatically building projects.</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Mono currently only has support for MSBuild 2.0 &amp; 3.5. </a:t>
            </a:r>
            <a:endParaRPr kumimoji="0" lang="en"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Building Code With MSBuild</a:t>
            </a:r>
            <a:endParaRPr lang="en-US" dirty="0"/>
          </a:p>
        </p:txBody>
      </p:sp>
      <p:sp>
        <p:nvSpPr>
          <p:cNvPr id="6" name="Shape 177"/>
          <p:cNvSpPr txBox="1">
            <a:spLocks/>
          </p:cNvSpPr>
          <p:nvPr/>
        </p:nvSpPr>
        <p:spPr>
          <a:xfrm>
            <a:off x="457200" y="1600200"/>
            <a:ext cx="8229600" cy="533400"/>
          </a:xfrm>
          <a:prstGeom prst="rect">
            <a:avLst/>
          </a:prstGeom>
        </p:spPr>
        <p:txBody>
          <a:bodyPr lIns="91425" tIns="91425" rIns="91425" bIns="91425" anchor="t" anchorCtr="0">
            <a:noAutofit/>
          </a:bodyPr>
          <a:lstStyle/>
          <a:p>
            <a:pPr marR="0" lvl="0" algn="l" defTabSz="914400" rtl="0" eaLnBrk="1" fontAlgn="auto" latinLnBrk="0" hangingPunct="1">
              <a:lnSpc>
                <a:spcPct val="100000"/>
              </a:lnSpc>
              <a:spcBef>
                <a:spcPct val="20000"/>
              </a:spcBef>
              <a:spcAft>
                <a:spcPts val="0"/>
              </a:spcAft>
              <a:buClr>
                <a:schemeClr val="dk1"/>
              </a:buClr>
              <a:buSzPct val="166666"/>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To customize</a:t>
            </a:r>
            <a:r>
              <a:rPr kumimoji="0" lang="en" sz="2400" b="0" i="0" u="none" strike="noStrike" kern="1200" cap="none" spc="0" normalizeH="0" noProof="0" dirty="0" smtClean="0">
                <a:ln>
                  <a:noFill/>
                </a:ln>
                <a:solidFill>
                  <a:schemeClr val="tx1"/>
                </a:solidFill>
                <a:effectLst/>
                <a:uLnTx/>
                <a:uFillTx/>
                <a:latin typeface="+mn-lt"/>
                <a:ea typeface="+mn-ea"/>
                <a:cs typeface="+mn-cs"/>
              </a:rPr>
              <a:t> </a:t>
            </a:r>
            <a:r>
              <a:rPr kumimoji="0" lang="en" sz="2400" b="0" i="0" u="none" strike="noStrike" kern="1200" cap="none" spc="0" normalizeH="0" baseline="0" noProof="0" dirty="0" smtClean="0">
                <a:ln>
                  <a:noFill/>
                </a:ln>
                <a:solidFill>
                  <a:schemeClr val="tx1"/>
                </a:solidFill>
                <a:effectLst/>
                <a:uLnTx/>
                <a:uFillTx/>
                <a:latin typeface="+mn-lt"/>
                <a:ea typeface="+mn-ea"/>
                <a:cs typeface="+mn-cs"/>
              </a:rPr>
              <a:t>log output, we must implement </a:t>
            </a:r>
            <a:r>
              <a:rPr lang="en" sz="2400" i="1" dirty="0" smtClean="0"/>
              <a:t>Il</a:t>
            </a:r>
            <a:r>
              <a:rPr kumimoji="0" lang="en" sz="2400" b="0" i="1" u="none" strike="noStrike" kern="1200" cap="none" spc="0" normalizeH="0" baseline="0" noProof="0" dirty="0" smtClean="0">
                <a:ln>
                  <a:noFill/>
                </a:ln>
                <a:solidFill>
                  <a:schemeClr val="tx1"/>
                </a:solidFill>
                <a:effectLst/>
                <a:uLnTx/>
                <a:uFillTx/>
                <a:latin typeface="+mn-lt"/>
                <a:ea typeface="+mn-ea"/>
                <a:cs typeface="+mn-cs"/>
              </a:rPr>
              <a:t>ogger.</a:t>
            </a:r>
            <a:endParaRPr kumimoji="0" lang="en" sz="2400" b="0" i="1"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457200" y="2438400"/>
            <a:ext cx="846772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Building Code With MSBuild</a:t>
            </a:r>
            <a:endParaRPr lang="en-US" dirty="0"/>
          </a:p>
        </p:txBody>
      </p:sp>
      <p:sp>
        <p:nvSpPr>
          <p:cNvPr id="4" name="Shape 184"/>
          <p:cNvSpPr txBox="1">
            <a:spLocks/>
          </p:cNvSpPr>
          <p:nvPr/>
        </p:nvSpPr>
        <p:spPr>
          <a:xfrm>
            <a:off x="457200" y="1524000"/>
            <a:ext cx="8229600" cy="841200"/>
          </a:xfrm>
          <a:prstGeom prst="rect">
            <a:avLst/>
          </a:prstGeom>
        </p:spPr>
        <p:txBody>
          <a:bodyPr lIns="91425" tIns="91425" rIns="91425" bIns="91425" anchor="t" anchorCtr="0">
            <a:noAutofit/>
          </a:bodyPr>
          <a:lstStyle/>
          <a:p>
            <a:pPr marR="0" lvl="0" algn="l" defTabSz="914400" rtl="0" eaLnBrk="1" fontAlgn="auto" latinLnBrk="0" hangingPunct="1">
              <a:lnSpc>
                <a:spcPct val="100000"/>
              </a:lnSpc>
              <a:spcBef>
                <a:spcPct val="20000"/>
              </a:spcBef>
              <a:spcAft>
                <a:spcPts val="0"/>
              </a:spcAft>
              <a:buClr>
                <a:schemeClr val="dk1"/>
              </a:buClr>
              <a:buSzPct val="166666"/>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To build the code, we will create an </a:t>
            </a:r>
            <a:r>
              <a:rPr kumimoji="0" lang="en" sz="2400" b="0" i="1" u="none" strike="noStrike" kern="1200" cap="none" spc="0" normalizeH="0" baseline="0" noProof="0" dirty="0" smtClean="0">
                <a:ln>
                  <a:noFill/>
                </a:ln>
                <a:solidFill>
                  <a:schemeClr val="tx1"/>
                </a:solidFill>
                <a:effectLst/>
                <a:uLnTx/>
                <a:uFillTx/>
                <a:latin typeface="+mn-lt"/>
                <a:ea typeface="+mn-ea"/>
                <a:cs typeface="+mn-cs"/>
              </a:rPr>
              <a:t>Engine </a:t>
            </a:r>
            <a:r>
              <a:rPr kumimoji="0" lang="en" sz="2400" b="0" i="0" u="none" strike="noStrike" kern="1200" cap="none" spc="0" normalizeH="0" baseline="0" noProof="0" dirty="0" smtClean="0">
                <a:ln>
                  <a:noFill/>
                </a:ln>
                <a:solidFill>
                  <a:schemeClr val="tx1"/>
                </a:solidFill>
                <a:effectLst/>
                <a:uLnTx/>
                <a:uFillTx/>
                <a:latin typeface="+mn-lt"/>
                <a:ea typeface="+mn-ea"/>
                <a:cs typeface="+mn-cs"/>
              </a:rPr>
              <a:t>instance and register our custom logger (CustomLogger).</a:t>
            </a:r>
            <a:endParaRPr kumimoji="0" lang="en"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2" name="Picture 4"/>
          <p:cNvPicPr>
            <a:picLocks noChangeAspect="1" noChangeArrowheads="1"/>
          </p:cNvPicPr>
          <p:nvPr/>
        </p:nvPicPr>
        <p:blipFill>
          <a:blip r:embed="rId2" cstate="print"/>
          <a:srcRect/>
          <a:stretch>
            <a:fillRect/>
          </a:stretch>
        </p:blipFill>
        <p:spPr bwMode="auto">
          <a:xfrm>
            <a:off x="533400" y="2514600"/>
            <a:ext cx="559117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Building Code With MSBuild</a:t>
            </a:r>
            <a:endParaRPr lang="en-US" dirty="0"/>
          </a:p>
        </p:txBody>
      </p:sp>
      <p:sp>
        <p:nvSpPr>
          <p:cNvPr id="4" name="Shape 191"/>
          <p:cNvSpPr txBox="1">
            <a:spLocks/>
          </p:cNvSpPr>
          <p:nvPr/>
        </p:nvSpPr>
        <p:spPr>
          <a:xfrm>
            <a:off x="457200" y="1600201"/>
            <a:ext cx="8229600" cy="1447800"/>
          </a:xfrm>
          <a:prstGeom prst="rect">
            <a:avLst/>
          </a:prstGeom>
        </p:spPr>
        <p:txBody>
          <a:bodyPr lIns="91425" tIns="91425" rIns="91425" bIns="91425" anchor="t" anchorCtr="0">
            <a:noAutofit/>
          </a:bodyPr>
          <a:lstStyle/>
          <a:p>
            <a:pPr marR="0" lvl="0" indent="50800" algn="l" defTabSz="914400" rtl="0" eaLnBrk="1" fontAlgn="auto" latinLnBrk="0" hangingPunct="1">
              <a:lnSpc>
                <a:spcPct val="100000"/>
              </a:lnSpc>
              <a:spcBef>
                <a:spcPct val="20000"/>
              </a:spcBef>
              <a:spcAft>
                <a:spcPts val="0"/>
              </a:spcAft>
              <a:buClr>
                <a:schemeClr val="dk1"/>
              </a:buClr>
              <a:buSzPct val="166666"/>
              <a:tabLst/>
              <a:defRPr/>
            </a:pPr>
            <a:r>
              <a:rPr kumimoji="0" lang="en" sz="2800" b="0" i="0" u="none" strike="noStrike" kern="1200" cap="none" spc="0" normalizeH="0" baseline="0" noProof="0" dirty="0" smtClean="0">
                <a:ln>
                  <a:noFill/>
                </a:ln>
                <a:solidFill>
                  <a:schemeClr val="tx1"/>
                </a:solidFill>
                <a:effectLst/>
                <a:uLnTx/>
                <a:uFillTx/>
                <a:latin typeface="+mn-lt"/>
                <a:ea typeface="+mn-ea"/>
                <a:cs typeface="+mn-cs"/>
              </a:rPr>
              <a:t>If we are using MSBuild 3.5, we must add an assembly binding for Microsoft.Build.Framework to the applications app.config file.</a:t>
            </a:r>
            <a:endParaRPr kumimoji="0" lang="en"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hape 192"/>
          <p:cNvSpPr/>
          <p:nvPr/>
        </p:nvSpPr>
        <p:spPr>
          <a:xfrm>
            <a:off x="533400" y="3276600"/>
            <a:ext cx="5276850" cy="1828800"/>
          </a:xfrm>
          <a:prstGeom prst="rect">
            <a:avLst/>
          </a:prstGeom>
          <a:blipFill>
            <a:blip r:embed="rId3" cstate="print"/>
            <a:stretch>
              <a:fillRect/>
            </a:stretch>
          </a:blipFill>
        </p:spPr>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Launching Unity</a:t>
            </a:r>
            <a:endParaRPr lang="en-US" dirty="0"/>
          </a:p>
        </p:txBody>
      </p:sp>
      <p:sp>
        <p:nvSpPr>
          <p:cNvPr id="4" name="Shape 198"/>
          <p:cNvSpPr txBox="1">
            <a:spLocks/>
          </p:cNvSpPr>
          <p:nvPr/>
        </p:nvSpPr>
        <p:spPr>
          <a:xfrm>
            <a:off x="457200" y="1600200"/>
            <a:ext cx="8229600" cy="4967700"/>
          </a:xfrm>
          <a:prstGeom prst="rect">
            <a:avLst/>
          </a:prstGeom>
        </p:spPr>
        <p:txBody>
          <a:bodyPr lIns="91425" tIns="91425" rIns="91425" bIns="91425" anchor="t" anchorCtr="0">
            <a:noAutofit/>
          </a:bodyPr>
          <a:lstStyle/>
          <a:p>
            <a:pPr marL="457200" lvl="0" indent="-419100">
              <a:spcBef>
                <a:spcPct val="20000"/>
              </a:spcBef>
              <a:buClr>
                <a:schemeClr val="dk1"/>
              </a:buClr>
              <a:buSzPct val="166666"/>
              <a:buFont typeface="Arial"/>
              <a:buChar char="•"/>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System.Diagnostics.Process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can be used </a:t>
            </a:r>
            <a:r>
              <a:rPr lang="en-US" sz="3200" dirty="0" smtClean="0"/>
              <a:t>to programmatically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launch the Unity Editor on both Windows and OSX.</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Unity has a number of command line arguments that can be used to aid with automating the Editor.</a:t>
            </a:r>
          </a:p>
          <a:p>
            <a:pPr marL="914400" marR="0" lvl="1" indent="-381000" algn="l" defTabSz="914400" rtl="0" eaLnBrk="1" fontAlgn="auto" latinLnBrk="0" hangingPunct="1">
              <a:lnSpc>
                <a:spcPct val="100000"/>
              </a:lnSpc>
              <a:spcBef>
                <a:spcPct val="20000"/>
              </a:spcBef>
              <a:spcAft>
                <a:spcPts val="0"/>
              </a:spcAft>
              <a:buClr>
                <a:schemeClr val="dk1"/>
              </a:buClr>
              <a:buSzPct val="171428"/>
              <a:buFont typeface="Courier New"/>
              <a:buChar char="o"/>
              <a:tabLst/>
              <a:defRPr/>
            </a:pPr>
            <a:r>
              <a:rPr kumimoji="0" lang="en-US" sz="1400" b="0" i="0" u="sng" strike="noStrike" kern="1200" cap="none" spc="0" normalizeH="0" baseline="0" noProof="0" dirty="0" smtClean="0">
                <a:ln>
                  <a:noFill/>
                </a:ln>
                <a:solidFill>
                  <a:schemeClr val="hlink"/>
                </a:solidFill>
                <a:effectLst/>
                <a:uLnTx/>
                <a:uFillTx/>
                <a:latin typeface="+mn-lt"/>
                <a:ea typeface="+mn-ea"/>
                <a:cs typeface="+mn-cs"/>
                <a:hlinkClick r:id="rId2"/>
              </a:rPr>
              <a:t>http://docs.unity3d.com/Documentation/Manual/CommandLineArguments.html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Launching Unity</a:t>
            </a:r>
            <a:endParaRPr lang="en-US" dirty="0"/>
          </a:p>
        </p:txBody>
      </p:sp>
      <p:sp>
        <p:nvSpPr>
          <p:cNvPr id="4" name="Shape 204"/>
          <p:cNvSpPr txBox="1">
            <a:spLocks/>
          </p:cNvSpPr>
          <p:nvPr/>
        </p:nvSpPr>
        <p:spPr>
          <a:xfrm>
            <a:off x="457200" y="1295400"/>
            <a:ext cx="8229600" cy="4967700"/>
          </a:xfrm>
          <a:prstGeom prst="rect">
            <a:avLst/>
          </a:prstGeom>
        </p:spPr>
        <p:txBody>
          <a:bodyPr lIns="91425" tIns="91425" rIns="91425" bIns="91425" anchor="t" anchorCtr="0">
            <a:noAutofit/>
          </a:bodyPr>
          <a:lstStyle/>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-batchmode tells the editor to run without a visible user interface.</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-quit tells the editor to exit once it has finished processing commands.</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-projectPath is the full path to the project the editor should load.</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-executeMethod instructs the editor to execute the specified parameterless static method after it loads the project. Note, this code must exist in the project being opened.</a:t>
            </a:r>
            <a:endParaRPr kumimoji="0" lang="en"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304800"/>
            <a:ext cx="8153400" cy="609600"/>
          </a:xfrm>
        </p:spPr>
        <p:txBody>
          <a:bodyPr/>
          <a:lstStyle/>
          <a:p>
            <a:r>
              <a:rPr lang="en" sz="3600" dirty="0" smtClean="0">
                <a:latin typeface="Arial" pitchFamily="34" charset="0"/>
                <a:cs typeface="Arial" pitchFamily="34" charset="0"/>
              </a:rPr>
              <a:t>Overview</a:t>
            </a:r>
            <a:endParaRPr lang="en-US" sz="3600" dirty="0">
              <a:latin typeface="Arial" pitchFamily="34" charset="0"/>
              <a:cs typeface="Arial" pitchFamily="34" charset="0"/>
            </a:endParaRPr>
          </a:p>
        </p:txBody>
      </p:sp>
      <p:cxnSp>
        <p:nvCxnSpPr>
          <p:cNvPr id="4" name="Straight Arrow Connector 3"/>
          <p:cNvCxnSpPr/>
          <p:nvPr/>
        </p:nvCxnSpPr>
        <p:spPr>
          <a:xfrm>
            <a:off x="266700" y="3430588"/>
            <a:ext cx="8610600" cy="1588"/>
          </a:xfrm>
          <a:prstGeom prst="straightConnector1">
            <a:avLst/>
          </a:prstGeom>
          <a:ln>
            <a:solidFill>
              <a:srgbClr val="F6B623"/>
            </a:solidFill>
            <a:tailEnd type="oval"/>
          </a:ln>
        </p:spPr>
        <p:style>
          <a:lnRef idx="2">
            <a:schemeClr val="accent5"/>
          </a:lnRef>
          <a:fillRef idx="0">
            <a:schemeClr val="accent5"/>
          </a:fillRef>
          <a:effectRef idx="1">
            <a:schemeClr val="accent5"/>
          </a:effectRef>
          <a:fontRef idx="minor">
            <a:schemeClr val="tx1"/>
          </a:fontRef>
        </p:style>
      </p:cxnSp>
      <p:sp>
        <p:nvSpPr>
          <p:cNvPr id="5" name="Rectangle 4"/>
          <p:cNvSpPr/>
          <p:nvPr/>
        </p:nvSpPr>
        <p:spPr>
          <a:xfrm>
            <a:off x="647700" y="2895600"/>
            <a:ext cx="1752600" cy="1066800"/>
          </a:xfrm>
          <a:prstGeom prst="rect">
            <a:avLst/>
          </a:prstGeom>
          <a:solidFill>
            <a:srgbClr val="F36B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Extending the Code Build Process</a:t>
            </a:r>
            <a:endParaRPr lang="en-US" dirty="0"/>
          </a:p>
        </p:txBody>
      </p:sp>
      <p:sp>
        <p:nvSpPr>
          <p:cNvPr id="6" name="Rectangle 5"/>
          <p:cNvSpPr/>
          <p:nvPr/>
        </p:nvSpPr>
        <p:spPr>
          <a:xfrm>
            <a:off x="2476500" y="2895600"/>
            <a:ext cx="2209800" cy="1066800"/>
          </a:xfrm>
          <a:prstGeom prst="rect">
            <a:avLst/>
          </a:prstGeom>
          <a:solidFill>
            <a:srgbClr val="F36B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Automating the Building of Unity3D Projects</a:t>
            </a:r>
            <a:endParaRPr lang="en-US" dirty="0"/>
          </a:p>
        </p:txBody>
      </p:sp>
      <p:sp>
        <p:nvSpPr>
          <p:cNvPr id="7" name="Rectangle 6"/>
          <p:cNvSpPr/>
          <p:nvPr/>
        </p:nvSpPr>
        <p:spPr>
          <a:xfrm>
            <a:off x="4762500" y="2895600"/>
            <a:ext cx="1752600" cy="1066800"/>
          </a:xfrm>
          <a:prstGeom prst="rect">
            <a:avLst/>
          </a:prstGeom>
          <a:solidFill>
            <a:srgbClr val="F36B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Demonstration</a:t>
            </a:r>
            <a:endParaRPr lang="en-US" dirty="0"/>
          </a:p>
        </p:txBody>
      </p:sp>
      <p:sp>
        <p:nvSpPr>
          <p:cNvPr id="8" name="Rectangle 7"/>
          <p:cNvSpPr/>
          <p:nvPr/>
        </p:nvSpPr>
        <p:spPr>
          <a:xfrm>
            <a:off x="6591300" y="2895600"/>
            <a:ext cx="1752600" cy="1066800"/>
          </a:xfrm>
          <a:prstGeom prst="rect">
            <a:avLst/>
          </a:prstGeom>
          <a:solidFill>
            <a:srgbClr val="F36B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Conclusion</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Launching Unity</a:t>
            </a:r>
            <a:endParaRPr lang="en-US" dirty="0"/>
          </a:p>
        </p:txBody>
      </p:sp>
      <p:sp>
        <p:nvSpPr>
          <p:cNvPr id="4" name="Shape 210"/>
          <p:cNvSpPr/>
          <p:nvPr/>
        </p:nvSpPr>
        <p:spPr>
          <a:xfrm>
            <a:off x="681038" y="1600200"/>
            <a:ext cx="7781925" cy="4610100"/>
          </a:xfrm>
          <a:prstGeom prst="rect">
            <a:avLst/>
          </a:prstGeom>
          <a:blipFill>
            <a:blip r:embed="rId2" cstate="print"/>
            <a:stretch>
              <a:fillRect/>
            </a:stretch>
          </a:blipFill>
        </p:spPr>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Passing Arguments to Unity</a:t>
            </a:r>
            <a:endParaRPr lang="en-US" dirty="0"/>
          </a:p>
        </p:txBody>
      </p:sp>
      <p:sp>
        <p:nvSpPr>
          <p:cNvPr id="4" name="Shape 216"/>
          <p:cNvSpPr txBox="1">
            <a:spLocks/>
          </p:cNvSpPr>
          <p:nvPr/>
        </p:nvSpPr>
        <p:spPr>
          <a:xfrm>
            <a:off x="457200" y="1600200"/>
            <a:ext cx="8229600" cy="4876800"/>
          </a:xfrm>
          <a:prstGeom prst="rect">
            <a:avLst/>
          </a:prstGeom>
        </p:spPr>
        <p:txBody>
          <a:bodyPr lIns="91425" tIns="91425" rIns="91425" bIns="91425" anchor="t" anchorCtr="0">
            <a:noAutofit/>
          </a:bodyPr>
          <a:lstStyle/>
          <a:p>
            <a:pPr marL="457200" marR="0" lvl="0" indent="-4064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2800" b="0" i="0" u="none" strike="noStrike" kern="1200" cap="none" spc="0" normalizeH="0" baseline="0" noProof="0" dirty="0" smtClean="0">
                <a:ln>
                  <a:noFill/>
                </a:ln>
                <a:solidFill>
                  <a:schemeClr val="tx1"/>
                </a:solidFill>
                <a:effectLst/>
                <a:uLnTx/>
                <a:uFillTx/>
                <a:latin typeface="+mn-lt"/>
                <a:ea typeface="+mn-ea"/>
                <a:cs typeface="+mn-cs"/>
              </a:rPr>
              <a:t>It is possible to pass your own arguments to the Unity Editor.</a:t>
            </a:r>
          </a:p>
          <a:p>
            <a:pPr marL="457200" marR="0" lvl="0" indent="-4064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2800" b="0" i="0" u="none" strike="noStrike" kern="1200" cap="none" spc="0" normalizeH="0" baseline="0" noProof="0" dirty="0" smtClean="0">
                <a:ln>
                  <a:noFill/>
                </a:ln>
                <a:solidFill>
                  <a:schemeClr val="tx1"/>
                </a:solidFill>
                <a:effectLst/>
                <a:uLnTx/>
                <a:uFillTx/>
                <a:latin typeface="+mn-lt"/>
                <a:ea typeface="+mn-ea"/>
                <a:cs typeface="+mn-cs"/>
              </a:rPr>
              <a:t>Unity will ignore any arguments that it does not understand.</a:t>
            </a:r>
          </a:p>
          <a:p>
            <a:pPr marL="457200" marR="0" lvl="0" indent="-4064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2800" b="0" i="0" u="none" strike="noStrike" kern="1200" cap="none" spc="0" normalizeH="0" baseline="0" noProof="0" dirty="0" smtClean="0">
                <a:ln>
                  <a:noFill/>
                </a:ln>
                <a:solidFill>
                  <a:schemeClr val="tx1"/>
                </a:solidFill>
                <a:effectLst/>
                <a:uLnTx/>
                <a:uFillTx/>
                <a:latin typeface="+mn-lt"/>
                <a:ea typeface="+mn-ea"/>
                <a:cs typeface="+mn-cs"/>
              </a:rPr>
              <a:t>Both System.Environment.CommandLine and System.Environment.GetCommandLineArgs() can be utilized within the Editor to retrieve the command line.</a:t>
            </a:r>
            <a:endParaRPr kumimoji="0" lang="e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Passing Arguments to Unity</a:t>
            </a:r>
            <a:endParaRPr lang="en-US" dirty="0"/>
          </a:p>
        </p:txBody>
      </p:sp>
      <p:sp>
        <p:nvSpPr>
          <p:cNvPr id="4" name="Shape 222"/>
          <p:cNvSpPr/>
          <p:nvPr/>
        </p:nvSpPr>
        <p:spPr>
          <a:xfrm>
            <a:off x="1657350" y="1600200"/>
            <a:ext cx="5829300" cy="4410075"/>
          </a:xfrm>
          <a:prstGeom prst="rect">
            <a:avLst/>
          </a:prstGeom>
          <a:blipFill>
            <a:blip r:embed="rId2" cstate="print"/>
            <a:stretch>
              <a:fillRect/>
            </a:stretch>
          </a:blipFill>
        </p:spPr>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Inter-process Communication </a:t>
            </a:r>
            <a:endParaRPr lang="en-US" dirty="0"/>
          </a:p>
        </p:txBody>
      </p:sp>
      <p:sp>
        <p:nvSpPr>
          <p:cNvPr id="3" name="Shape 228"/>
          <p:cNvSpPr txBox="1">
            <a:spLocks/>
          </p:cNvSpPr>
          <p:nvPr/>
        </p:nvSpPr>
        <p:spPr>
          <a:xfrm>
            <a:off x="457200" y="1600200"/>
            <a:ext cx="8229600" cy="4876800"/>
          </a:xfrm>
          <a:prstGeom prst="rect">
            <a:avLst/>
          </a:prstGeom>
        </p:spPr>
        <p:txBody>
          <a:bodyPr lIns="91425" tIns="91425" rIns="91425" bIns="91425" anchor="t" anchorCtr="0">
            <a:noAutofit/>
          </a:bodyPr>
          <a:lstStyle/>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possible to use inter-process communication to send data between the two applications.</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Useful for displaying the progress of the build within the launcher application.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Inter-process Communication </a:t>
            </a:r>
            <a:endParaRPr lang="en-US" dirty="0"/>
          </a:p>
        </p:txBody>
      </p:sp>
      <p:sp>
        <p:nvSpPr>
          <p:cNvPr id="4" name="Shape 234"/>
          <p:cNvSpPr txBox="1">
            <a:spLocks/>
          </p:cNvSpPr>
          <p:nvPr/>
        </p:nvSpPr>
        <p:spPr>
          <a:xfrm>
            <a:off x="457200" y="1600200"/>
            <a:ext cx="8229600" cy="4876800"/>
          </a:xfrm>
          <a:prstGeom prst="rect">
            <a:avLst/>
          </a:prstGeom>
        </p:spPr>
        <p:txBody>
          <a:bodyPr lIns="91425" tIns="91425" rIns="91425" bIns="91425"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Many different ways to achieve this:</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Named Pipes</a:t>
            </a: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System.IO.Pipes not fully implemented on OSX</a:t>
            </a:r>
          </a:p>
          <a:p>
            <a:pPr marL="914400" marR="0" lvl="1" indent="-381000" algn="l" defTabSz="914400" rtl="0" eaLnBrk="1" fontAlgn="auto" latinLnBrk="0" hangingPunct="1">
              <a:lnSpc>
                <a:spcPct val="100000"/>
              </a:lnSpc>
              <a:spcBef>
                <a:spcPct val="20000"/>
              </a:spcBef>
              <a:spcAft>
                <a:spcPts val="0"/>
              </a:spcAft>
              <a:buClr>
                <a:schemeClr val="dk1"/>
              </a:buClr>
              <a:buSzPct val="80000"/>
              <a:buFont typeface="Courier New"/>
              <a:buChar char="o"/>
              <a:tabLst/>
              <a:defRPr/>
            </a:pPr>
            <a:r>
              <a:rPr kumimoji="0" lang="en" sz="2400" b="0" i="0" u="none" strike="noStrike" kern="1200" cap="none" spc="0" normalizeH="0" baseline="0" noProof="0" dirty="0" smtClean="0">
                <a:ln>
                  <a:noFill/>
                </a:ln>
                <a:solidFill>
                  <a:schemeClr val="tx1"/>
                </a:solidFill>
                <a:effectLst/>
                <a:uLnTx/>
                <a:uFillTx/>
                <a:latin typeface="+mn-lt"/>
                <a:ea typeface="+mn-ea"/>
                <a:cs typeface="+mn-cs"/>
              </a:rPr>
              <a:t>Should be avoided for cross platform reasons.</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File I/O</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Sockets</a:t>
            </a:r>
            <a:endParaRPr kumimoji="0" lang="en"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6700" y="2895600"/>
            <a:ext cx="8610600" cy="1066800"/>
            <a:chOff x="304800" y="3352800"/>
            <a:chExt cx="8610600" cy="1066800"/>
          </a:xfrm>
        </p:grpSpPr>
        <p:cxnSp>
          <p:nvCxnSpPr>
            <p:cNvPr id="6" name="Straight Arrow Connector 5"/>
            <p:cNvCxnSpPr/>
            <p:nvPr/>
          </p:nvCxnSpPr>
          <p:spPr>
            <a:xfrm>
              <a:off x="304800" y="3887788"/>
              <a:ext cx="8610600" cy="1588"/>
            </a:xfrm>
            <a:prstGeom prst="straightConnector1">
              <a:avLst/>
            </a:prstGeom>
            <a:ln>
              <a:solidFill>
                <a:srgbClr val="F6B623"/>
              </a:solidFill>
              <a:tailEnd type="oval"/>
            </a:ln>
          </p:spPr>
          <p:style>
            <a:lnRef idx="2">
              <a:schemeClr val="accent5"/>
            </a:lnRef>
            <a:fillRef idx="0">
              <a:schemeClr val="accent5"/>
            </a:fillRef>
            <a:effectRef idx="1">
              <a:schemeClr val="accent5"/>
            </a:effectRef>
            <a:fontRef idx="minor">
              <a:schemeClr val="tx1"/>
            </a:fontRef>
          </p:style>
        </p:cxnSp>
        <p:sp>
          <p:nvSpPr>
            <p:cNvPr id="7" name="Rectangle 6"/>
            <p:cNvSpPr/>
            <p:nvPr/>
          </p:nvSpPr>
          <p:spPr>
            <a:xfrm>
              <a:off x="685800" y="3352800"/>
              <a:ext cx="1752600" cy="1066800"/>
            </a:xfrm>
            <a:prstGeom prst="rect">
              <a:avLst/>
            </a:prstGeom>
            <a:solidFill>
              <a:srgbClr val="F9B5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Extending the Code Build Process</a:t>
              </a:r>
              <a:endParaRPr lang="en-US" dirty="0"/>
            </a:p>
          </p:txBody>
        </p:sp>
        <p:sp>
          <p:nvSpPr>
            <p:cNvPr id="8" name="Rectangle 7"/>
            <p:cNvSpPr/>
            <p:nvPr/>
          </p:nvSpPr>
          <p:spPr>
            <a:xfrm>
              <a:off x="2514600" y="3352800"/>
              <a:ext cx="2209800" cy="1066800"/>
            </a:xfrm>
            <a:prstGeom prst="rect">
              <a:avLst/>
            </a:prstGeom>
            <a:solidFill>
              <a:srgbClr val="F9B5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Automating the Building of Unity3D Projects</a:t>
              </a:r>
              <a:endParaRPr lang="en-US" dirty="0"/>
            </a:p>
          </p:txBody>
        </p:sp>
        <p:sp>
          <p:nvSpPr>
            <p:cNvPr id="9" name="Rectangle 8"/>
            <p:cNvSpPr/>
            <p:nvPr/>
          </p:nvSpPr>
          <p:spPr>
            <a:xfrm>
              <a:off x="4800600" y="3352800"/>
              <a:ext cx="1752600" cy="1066800"/>
            </a:xfrm>
            <a:prstGeom prst="rect">
              <a:avLst/>
            </a:prstGeom>
            <a:solidFill>
              <a:srgbClr val="F36B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Demonstration</a:t>
              </a:r>
              <a:endParaRPr lang="en-US"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6700" y="2895600"/>
            <a:ext cx="8610600" cy="1066800"/>
            <a:chOff x="304800" y="3352800"/>
            <a:chExt cx="8610600" cy="1066800"/>
          </a:xfrm>
        </p:grpSpPr>
        <p:cxnSp>
          <p:nvCxnSpPr>
            <p:cNvPr id="6" name="Straight Arrow Connector 5"/>
            <p:cNvCxnSpPr/>
            <p:nvPr/>
          </p:nvCxnSpPr>
          <p:spPr>
            <a:xfrm>
              <a:off x="304800" y="3887788"/>
              <a:ext cx="8610600" cy="1588"/>
            </a:xfrm>
            <a:prstGeom prst="straightConnector1">
              <a:avLst/>
            </a:prstGeom>
            <a:ln>
              <a:solidFill>
                <a:srgbClr val="F6B623"/>
              </a:solidFill>
              <a:tailEnd type="oval"/>
            </a:ln>
          </p:spPr>
          <p:style>
            <a:lnRef idx="2">
              <a:schemeClr val="accent5"/>
            </a:lnRef>
            <a:fillRef idx="0">
              <a:schemeClr val="accent5"/>
            </a:fillRef>
            <a:effectRef idx="1">
              <a:schemeClr val="accent5"/>
            </a:effectRef>
            <a:fontRef idx="minor">
              <a:schemeClr val="tx1"/>
            </a:fontRef>
          </p:style>
        </p:cxnSp>
        <p:sp>
          <p:nvSpPr>
            <p:cNvPr id="7" name="Rectangle 6"/>
            <p:cNvSpPr/>
            <p:nvPr/>
          </p:nvSpPr>
          <p:spPr>
            <a:xfrm>
              <a:off x="685800" y="3352800"/>
              <a:ext cx="1752600" cy="1066800"/>
            </a:xfrm>
            <a:prstGeom prst="rect">
              <a:avLst/>
            </a:prstGeom>
            <a:solidFill>
              <a:srgbClr val="F9B5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Extending the Code Build Process</a:t>
              </a:r>
              <a:endParaRPr lang="en-US" dirty="0"/>
            </a:p>
          </p:txBody>
        </p:sp>
        <p:sp>
          <p:nvSpPr>
            <p:cNvPr id="8" name="Rectangle 7"/>
            <p:cNvSpPr/>
            <p:nvPr/>
          </p:nvSpPr>
          <p:spPr>
            <a:xfrm>
              <a:off x="2514600" y="3352800"/>
              <a:ext cx="2209800" cy="1066800"/>
            </a:xfrm>
            <a:prstGeom prst="rect">
              <a:avLst/>
            </a:prstGeom>
            <a:solidFill>
              <a:srgbClr val="F9B5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Automating the Building of Unity3D Projects</a:t>
              </a:r>
              <a:endParaRPr lang="en-US" dirty="0"/>
            </a:p>
          </p:txBody>
        </p:sp>
        <p:sp>
          <p:nvSpPr>
            <p:cNvPr id="9" name="Rectangle 8"/>
            <p:cNvSpPr/>
            <p:nvPr/>
          </p:nvSpPr>
          <p:spPr>
            <a:xfrm>
              <a:off x="4800600" y="3352800"/>
              <a:ext cx="1752600" cy="1066800"/>
            </a:xfrm>
            <a:prstGeom prst="rect">
              <a:avLst/>
            </a:prstGeom>
            <a:solidFill>
              <a:srgbClr val="F9B5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Demonstration</a:t>
              </a:r>
              <a:endParaRPr lang="en-US" dirty="0"/>
            </a:p>
          </p:txBody>
        </p:sp>
        <p:sp>
          <p:nvSpPr>
            <p:cNvPr id="10" name="Rectangle 9"/>
            <p:cNvSpPr/>
            <p:nvPr/>
          </p:nvSpPr>
          <p:spPr>
            <a:xfrm>
              <a:off x="6629400" y="3352800"/>
              <a:ext cx="1752600" cy="1066800"/>
            </a:xfrm>
            <a:prstGeom prst="rect">
              <a:avLst/>
            </a:prstGeom>
            <a:solidFill>
              <a:srgbClr val="F36B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Conclusion</a:t>
              </a:r>
              <a:endParaRPr lang="en-US"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Schell Games Unite 2013 Presentations</a:t>
            </a:r>
            <a:endParaRPr lang="en-US" dirty="0"/>
          </a:p>
        </p:txBody>
      </p:sp>
      <p:grpSp>
        <p:nvGrpSpPr>
          <p:cNvPr id="9" name="Group 8"/>
          <p:cNvGrpSpPr/>
          <p:nvPr/>
        </p:nvGrpSpPr>
        <p:grpSpPr>
          <a:xfrm>
            <a:off x="1676400" y="1676400"/>
            <a:ext cx="5905500" cy="2985195"/>
            <a:chOff x="1524000" y="1524000"/>
            <a:chExt cx="5905500" cy="2985195"/>
          </a:xfrm>
        </p:grpSpPr>
        <p:sp>
          <p:nvSpPr>
            <p:cNvPr id="4" name="Rectangle 3"/>
            <p:cNvSpPr/>
            <p:nvPr/>
          </p:nvSpPr>
          <p:spPr>
            <a:xfrm>
              <a:off x="1524000" y="3124200"/>
              <a:ext cx="4876800" cy="1384995"/>
            </a:xfrm>
            <a:prstGeom prst="rect">
              <a:avLst/>
            </a:prstGeom>
          </p:spPr>
          <p:txBody>
            <a:bodyPr wrap="square" lIns="0" tIns="0" rIns="0" bIns="0">
              <a:spAutoFit/>
            </a:bodyPr>
            <a:lstStyle/>
            <a:p>
              <a:r>
                <a:rPr lang="en-US" b="1" dirty="0" smtClean="0"/>
                <a:t>Empowering Content Creators</a:t>
              </a:r>
            </a:p>
            <a:p>
              <a:endParaRPr lang="en-US" dirty="0" smtClean="0"/>
            </a:p>
            <a:p>
              <a:r>
                <a:rPr lang="en-US" dirty="0" smtClean="0"/>
                <a:t>Ryan </a:t>
              </a:r>
              <a:r>
                <a:rPr lang="en-US" dirty="0" err="1" smtClean="0"/>
                <a:t>Hipple</a:t>
              </a:r>
              <a:endParaRPr lang="en-US" dirty="0" smtClean="0"/>
            </a:p>
            <a:p>
              <a:r>
                <a:rPr lang="en-US" dirty="0" smtClean="0"/>
                <a:t>August 28</a:t>
              </a:r>
              <a:r>
                <a:rPr lang="en-US" baseline="30000" dirty="0" smtClean="0"/>
                <a:t>th</a:t>
              </a:r>
              <a:r>
                <a:rPr lang="en-US" dirty="0" smtClean="0"/>
                <a:t>, 2013</a:t>
              </a:r>
            </a:p>
            <a:p>
              <a:r>
                <a:rPr lang="en-US" dirty="0" smtClean="0"/>
                <a:t>Ballroom B 16:30-17:00</a:t>
              </a:r>
              <a:endParaRPr lang="en-US" dirty="0"/>
            </a:p>
          </p:txBody>
        </p:sp>
        <p:pic>
          <p:nvPicPr>
            <p:cNvPr id="1026" name="Picture 2" descr="http://unity-awards.s3.amazonaws.com/VSf8D26VQTHBpqz2i46g_64d1fe23f7284e41aa5650df0bdf67aa.jpg"/>
            <p:cNvPicPr>
              <a:picLocks noChangeAspect="1" noChangeArrowheads="1"/>
            </p:cNvPicPr>
            <p:nvPr/>
          </p:nvPicPr>
          <p:blipFill>
            <a:blip r:embed="rId2" cstate="print"/>
            <a:srcRect/>
            <a:stretch>
              <a:fillRect/>
            </a:stretch>
          </p:blipFill>
          <p:spPr bwMode="auto">
            <a:xfrm>
              <a:off x="1524000" y="1524000"/>
              <a:ext cx="5905500" cy="1428750"/>
            </a:xfrm>
            <a:prstGeom prst="rect">
              <a:avLst/>
            </a:prstGeom>
            <a:noFill/>
          </p:spPr>
        </p:pic>
        <p:pic>
          <p:nvPicPr>
            <p:cNvPr id="1028" name="Picture 4" descr="http://unity-awards.s3.amazonaws.com/I32JzJ7EQmC4h9ngz8Lf_476a00eb6bed4aa0a4c819eaa3e41d27.jpg"/>
            <p:cNvPicPr>
              <a:picLocks noChangeAspect="1" noChangeArrowheads="1"/>
            </p:cNvPicPr>
            <p:nvPr/>
          </p:nvPicPr>
          <p:blipFill>
            <a:blip r:embed="rId3" cstate="print"/>
            <a:srcRect/>
            <a:stretch>
              <a:fillRect/>
            </a:stretch>
          </p:blipFill>
          <p:spPr bwMode="auto">
            <a:xfrm>
              <a:off x="6477000" y="3124200"/>
              <a:ext cx="952500" cy="952500"/>
            </a:xfrm>
            <a:prstGeom prst="rect">
              <a:avLst/>
            </a:prstGeom>
            <a:noFill/>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56"/>
          <p:cNvSpPr txBox="1">
            <a:spLocks/>
          </p:cNvSpPr>
          <p:nvPr/>
        </p:nvSpPr>
        <p:spPr>
          <a:xfrm>
            <a:off x="685800" y="1295400"/>
            <a:ext cx="7772400" cy="828599"/>
          </a:xfrm>
          <a:prstGeom prst="rect">
            <a:avLst/>
          </a:prstGeom>
        </p:spPr>
        <p:txBody>
          <a:bodyPr lIns="91425" tIns="91425" rIns="91425" bIns="91425"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 sz="4400" b="1" i="0" u="none" strike="noStrike" kern="1200" cap="none" spc="0" normalizeH="0" baseline="0" noProof="0" dirty="0" smtClean="0">
                <a:ln>
                  <a:noFill/>
                </a:ln>
                <a:solidFill>
                  <a:srgbClr val="FF4600"/>
                </a:solidFill>
                <a:effectLst/>
                <a:uLnTx/>
                <a:uFillTx/>
                <a:latin typeface="+mj-lt"/>
                <a:ea typeface="+mj-ea"/>
                <a:cs typeface="+mj-cs"/>
              </a:rPr>
              <a:t>Thanks!</a:t>
            </a:r>
            <a:endParaRPr kumimoji="0" lang="en" sz="4400" b="1" i="0" u="none" strike="noStrike" kern="1200" cap="none" spc="0" normalizeH="0" baseline="0" noProof="0" dirty="0">
              <a:ln>
                <a:noFill/>
              </a:ln>
              <a:solidFill>
                <a:srgbClr val="FF4600"/>
              </a:solidFill>
              <a:effectLst/>
              <a:uLnTx/>
              <a:uFillTx/>
              <a:latin typeface="+mj-lt"/>
              <a:ea typeface="+mj-ea"/>
              <a:cs typeface="+mj-cs"/>
            </a:endParaRPr>
          </a:p>
        </p:txBody>
      </p:sp>
      <p:sp>
        <p:nvSpPr>
          <p:cNvPr id="4" name="Shape 257"/>
          <p:cNvSpPr txBox="1">
            <a:spLocks/>
          </p:cNvSpPr>
          <p:nvPr/>
        </p:nvSpPr>
        <p:spPr>
          <a:xfrm>
            <a:off x="685800" y="4409289"/>
            <a:ext cx="7772400" cy="1829399"/>
          </a:xfrm>
          <a:prstGeom prst="rect">
            <a:avLst/>
          </a:prstGeom>
        </p:spPr>
        <p:txBody>
          <a:bodyPr lIns="91425" tIns="91425" rIns="91425" bIns="91425" anchor="t" anchorCtr="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3000" b="0" i="0" u="none" strike="noStrike" kern="1200" cap="none" spc="0" normalizeH="0" baseline="0" noProof="0" dirty="0" smtClean="0">
                <a:ln>
                  <a:noFill/>
                </a:ln>
                <a:solidFill>
                  <a:srgbClr val="666666"/>
                </a:solidFill>
                <a:effectLst/>
                <a:uLnTx/>
                <a:uFillTx/>
                <a:latin typeface="+mn-lt"/>
                <a:ea typeface="+mn-ea"/>
                <a:cs typeface="+mn-cs"/>
              </a:rPr>
              <a:t>William Roberts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3000" b="0" i="0" u="none" strike="noStrike" kern="1200" cap="none" spc="0" normalizeH="0" baseline="0" noProof="0" dirty="0" smtClean="0">
                <a:ln>
                  <a:noFill/>
                </a:ln>
                <a:solidFill>
                  <a:srgbClr val="666666"/>
                </a:solidFill>
                <a:effectLst/>
                <a:uLnTx/>
                <a:uFillTx/>
                <a:latin typeface="+mn-lt"/>
                <a:ea typeface="+mn-ea"/>
                <a:cs typeface="+mn-cs"/>
              </a:rPr>
              <a:t>e-mail: roberts@schellgames.com</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3000" b="0" i="0" u="none" strike="noStrike" kern="1200" cap="none" spc="0" normalizeH="0" baseline="0" noProof="0" dirty="0" smtClean="0">
                <a:ln>
                  <a:noFill/>
                </a:ln>
                <a:solidFill>
                  <a:srgbClr val="666666"/>
                </a:solidFill>
                <a:effectLst/>
                <a:uLnTx/>
                <a:uFillTx/>
                <a:latin typeface="+mn-lt"/>
                <a:ea typeface="+mn-ea"/>
                <a:cs typeface="+mn-cs"/>
              </a:rPr>
              <a:t>website: http://www.williamroberts.net</a:t>
            </a:r>
            <a:endParaRPr kumimoji="0" lang="en" sz="3000" b="0" i="0" u="none" strike="noStrike" kern="1200" cap="none" spc="0" normalizeH="0" baseline="0" noProof="0" dirty="0">
              <a:ln>
                <a:noFill/>
              </a:ln>
              <a:solidFill>
                <a:srgbClr val="666666"/>
              </a:solidFill>
              <a:effectLst/>
              <a:uLnTx/>
              <a:uFillTx/>
              <a:latin typeface="+mn-lt"/>
              <a:ea typeface="+mn-ea"/>
              <a:cs typeface="+mn-cs"/>
            </a:endParaRPr>
          </a:p>
        </p:txBody>
      </p:sp>
      <p:sp>
        <p:nvSpPr>
          <p:cNvPr id="5" name="Shape 258"/>
          <p:cNvSpPr txBox="1">
            <a:spLocks/>
          </p:cNvSpPr>
          <p:nvPr/>
        </p:nvSpPr>
        <p:spPr>
          <a:xfrm>
            <a:off x="685800" y="2590800"/>
            <a:ext cx="7772400" cy="1829399"/>
          </a:xfrm>
          <a:prstGeom prst="rect">
            <a:avLst/>
          </a:prstGeom>
        </p:spPr>
        <p:txBody>
          <a:bodyPr lIns="91425" tIns="91425" rIns="91425" bIns="91425"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1400" b="0" i="0" u="none" strike="noStrike" kern="1200" cap="none" spc="0" normalizeH="0" baseline="0" noProof="0" dirty="0" smtClean="0">
                <a:ln>
                  <a:noFill/>
                </a:ln>
                <a:solidFill>
                  <a:schemeClr val="tx1"/>
                </a:solidFill>
                <a:effectLst/>
                <a:uLnTx/>
                <a:uFillTx/>
                <a:latin typeface="+mn-lt"/>
                <a:ea typeface="+mn-ea"/>
                <a:cs typeface="+mn-cs"/>
              </a:rPr>
              <a:t>Slides and examples available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 sz="2600" b="0" i="0" u="sng" strike="noStrike" kern="1200" cap="none" spc="0" normalizeH="0" baseline="0" noProof="0" dirty="0" smtClean="0">
                <a:ln>
                  <a:noFill/>
                </a:ln>
                <a:solidFill>
                  <a:schemeClr val="hlink"/>
                </a:solidFill>
                <a:effectLst/>
                <a:uLnTx/>
                <a:uFillTx/>
                <a:latin typeface="+mn-lt"/>
                <a:ea typeface="+mn-ea"/>
                <a:cs typeface="+mn-cs"/>
                <a:hlinkClick r:id="rId2"/>
              </a:rPr>
              <a:t>http://www.williamroberts.net/publications.php</a:t>
            </a:r>
            <a:endParaRPr kumimoji="0" lang="en" sz="2600" b="0" i="0" u="sng" strike="noStrike" kern="1200" cap="none" spc="0" normalizeH="0" baseline="0" noProof="0" dirty="0">
              <a:ln>
                <a:noFill/>
              </a:ln>
              <a:solidFill>
                <a:schemeClr val="hlink"/>
              </a:solidFill>
              <a:effectLst/>
              <a:uLnTx/>
              <a:uFillTx/>
              <a:latin typeface="+mn-lt"/>
              <a:ea typeface="+mn-ea"/>
              <a:cs typeface="+mn-cs"/>
              <a:hlinkClick r:id="rId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pSp>
        <p:nvGrpSpPr>
          <p:cNvPr id="14" name="Group 13"/>
          <p:cNvGrpSpPr/>
          <p:nvPr/>
        </p:nvGrpSpPr>
        <p:grpSpPr>
          <a:xfrm>
            <a:off x="266700" y="2895600"/>
            <a:ext cx="8610600" cy="1066800"/>
            <a:chOff x="304800" y="3352800"/>
            <a:chExt cx="8610600" cy="1066800"/>
          </a:xfrm>
        </p:grpSpPr>
        <p:cxnSp>
          <p:nvCxnSpPr>
            <p:cNvPr id="15" name="Straight Arrow Connector 14"/>
            <p:cNvCxnSpPr/>
            <p:nvPr/>
          </p:nvCxnSpPr>
          <p:spPr>
            <a:xfrm>
              <a:off x="304800" y="3887788"/>
              <a:ext cx="8610600" cy="1588"/>
            </a:xfrm>
            <a:prstGeom prst="straightConnector1">
              <a:avLst/>
            </a:prstGeom>
            <a:ln>
              <a:solidFill>
                <a:srgbClr val="F6B623"/>
              </a:solidFill>
              <a:tailEnd type="oval"/>
            </a:ln>
          </p:spPr>
          <p:style>
            <a:lnRef idx="2">
              <a:schemeClr val="accent5"/>
            </a:lnRef>
            <a:fillRef idx="0">
              <a:schemeClr val="accent5"/>
            </a:fillRef>
            <a:effectRef idx="1">
              <a:schemeClr val="accent5"/>
            </a:effectRef>
            <a:fontRef idx="minor">
              <a:schemeClr val="tx1"/>
            </a:fontRef>
          </p:style>
        </p:cxnSp>
        <p:sp>
          <p:nvSpPr>
            <p:cNvPr id="16" name="Rectangle 15"/>
            <p:cNvSpPr/>
            <p:nvPr/>
          </p:nvSpPr>
          <p:spPr>
            <a:xfrm>
              <a:off x="685800" y="3352800"/>
              <a:ext cx="1752600" cy="1066800"/>
            </a:xfrm>
            <a:prstGeom prst="rect">
              <a:avLst/>
            </a:prstGeom>
            <a:solidFill>
              <a:srgbClr val="F36B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Extending the Code Build Process</a:t>
              </a:r>
              <a:endParaRPr lang="en-US" dirty="0"/>
            </a:p>
          </p:txBody>
        </p:sp>
      </p:gr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Project Structure</a:t>
            </a:r>
            <a:endParaRPr lang="en-US" dirty="0"/>
          </a:p>
        </p:txBody>
      </p:sp>
      <p:sp>
        <p:nvSpPr>
          <p:cNvPr id="3" name="Shape 48"/>
          <p:cNvSpPr txBox="1">
            <a:spLocks/>
          </p:cNvSpPr>
          <p:nvPr/>
        </p:nvSpPr>
        <p:spPr>
          <a:xfrm>
            <a:off x="457200" y="1600200"/>
            <a:ext cx="8229600" cy="2024699"/>
          </a:xfrm>
          <a:prstGeom prst="rect">
            <a:avLst/>
          </a:prstGeom>
        </p:spPr>
        <p:txBody>
          <a:bodyPr lIns="91425" tIns="91425" rIns="91425" bIns="91425" anchor="t" anchorCtr="0">
            <a:noAutofit/>
          </a:bodyPr>
          <a:lstStyle/>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Code is separate from the Unity3D projects.</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000" b="0" i="0" u="none" strike="noStrike" kern="1200" cap="none" spc="0" normalizeH="0" baseline="0" noProof="0" dirty="0" smtClean="0">
                <a:ln>
                  <a:noFill/>
                </a:ln>
                <a:solidFill>
                  <a:schemeClr val="tx1"/>
                </a:solidFill>
                <a:effectLst/>
                <a:uLnTx/>
                <a:uFillTx/>
                <a:latin typeface="+mn-lt"/>
                <a:ea typeface="+mn-ea"/>
                <a:cs typeface="+mn-cs"/>
              </a:rPr>
              <a:t>During compilation, the outputted assemblies are copied into each Unity Project.</a:t>
            </a:r>
            <a:endParaRPr kumimoji="0" lang="en"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hape 50"/>
          <p:cNvSpPr/>
          <p:nvPr/>
        </p:nvSpPr>
        <p:spPr>
          <a:xfrm>
            <a:off x="2302976" y="3972150"/>
            <a:ext cx="1080300" cy="1620599"/>
          </a:xfrm>
          <a:prstGeom prst="can">
            <a:avLst>
              <a:gd name="adj" fmla="val 25000"/>
            </a:avLst>
          </a:prstGeom>
          <a:solidFill>
            <a:srgbClr val="CFE2F3"/>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ctr"/>
            <a:r>
              <a:rPr lang="en" sz="1400" kern="0" dirty="0">
                <a:solidFill>
                  <a:srgbClr val="000000"/>
                </a:solidFill>
                <a:cs typeface="Arial"/>
                <a:sym typeface="Arial"/>
              </a:rPr>
              <a:t>Assembly</a:t>
            </a:r>
          </a:p>
        </p:txBody>
      </p:sp>
      <p:sp>
        <p:nvSpPr>
          <p:cNvPr id="6" name="Shape 51"/>
          <p:cNvSpPr/>
          <p:nvPr/>
        </p:nvSpPr>
        <p:spPr>
          <a:xfrm>
            <a:off x="5302626" y="3624900"/>
            <a:ext cx="1538399" cy="684900"/>
          </a:xfrm>
          <a:prstGeom prst="rect">
            <a:avLst/>
          </a:prstGeom>
          <a:solidFill>
            <a:srgbClr val="CFE2F3"/>
          </a:solidFill>
          <a:ln w="19050" cap="flat">
            <a:solidFill>
              <a:srgbClr val="000000"/>
            </a:solidFill>
            <a:prstDash val="solid"/>
            <a:round/>
            <a:headEnd type="none" w="med" len="med"/>
            <a:tailEnd type="none" w="med" len="med"/>
          </a:ln>
        </p:spPr>
        <p:txBody>
          <a:bodyPr lIns="91425" tIns="91425" rIns="91425" bIns="91425" anchor="ctr" anchorCtr="0">
            <a:noAutofit/>
          </a:bodyPr>
          <a:lstStyle/>
          <a:p>
            <a:r>
              <a:rPr lang="en" sz="1400" kern="0" dirty="0">
                <a:solidFill>
                  <a:srgbClr val="000000"/>
                </a:solidFill>
                <a:cs typeface="Arial"/>
                <a:sym typeface="Arial"/>
              </a:rPr>
              <a:t>Unity Project 1</a:t>
            </a:r>
          </a:p>
        </p:txBody>
      </p:sp>
      <p:sp>
        <p:nvSpPr>
          <p:cNvPr id="7" name="Shape 52"/>
          <p:cNvSpPr/>
          <p:nvPr/>
        </p:nvSpPr>
        <p:spPr>
          <a:xfrm>
            <a:off x="5302626" y="4440000"/>
            <a:ext cx="1538399" cy="684900"/>
          </a:xfrm>
          <a:prstGeom prst="rect">
            <a:avLst/>
          </a:prstGeom>
          <a:solidFill>
            <a:srgbClr val="CFE2F3"/>
          </a:solidFill>
          <a:ln w="19050" cap="flat">
            <a:solidFill>
              <a:srgbClr val="000000"/>
            </a:solidFill>
            <a:prstDash val="solid"/>
            <a:round/>
            <a:headEnd type="none" w="med" len="med"/>
            <a:tailEnd type="none" w="med" len="med"/>
          </a:ln>
        </p:spPr>
        <p:txBody>
          <a:bodyPr lIns="91425" tIns="91425" rIns="91425" bIns="91425" anchor="ctr" anchorCtr="0">
            <a:noAutofit/>
          </a:bodyPr>
          <a:lstStyle/>
          <a:p>
            <a:r>
              <a:rPr lang="en" sz="1400" kern="0">
                <a:solidFill>
                  <a:srgbClr val="000000"/>
                </a:solidFill>
                <a:cs typeface="Arial"/>
                <a:sym typeface="Arial"/>
              </a:rPr>
              <a:t>Unity Project 2</a:t>
            </a:r>
          </a:p>
        </p:txBody>
      </p:sp>
      <p:sp>
        <p:nvSpPr>
          <p:cNvPr id="8" name="Shape 53"/>
          <p:cNvSpPr/>
          <p:nvPr/>
        </p:nvSpPr>
        <p:spPr>
          <a:xfrm>
            <a:off x="5302626" y="5255100"/>
            <a:ext cx="1538399" cy="684900"/>
          </a:xfrm>
          <a:prstGeom prst="rect">
            <a:avLst/>
          </a:prstGeom>
          <a:solidFill>
            <a:srgbClr val="CFE2F3"/>
          </a:solidFill>
          <a:ln w="19050" cap="flat">
            <a:solidFill>
              <a:srgbClr val="000000"/>
            </a:solidFill>
            <a:prstDash val="solid"/>
            <a:round/>
            <a:headEnd type="none" w="med" len="med"/>
            <a:tailEnd type="none" w="med" len="med"/>
          </a:ln>
        </p:spPr>
        <p:txBody>
          <a:bodyPr lIns="91425" tIns="91425" rIns="91425" bIns="91425" anchor="ctr" anchorCtr="0">
            <a:noAutofit/>
          </a:bodyPr>
          <a:lstStyle/>
          <a:p>
            <a:r>
              <a:rPr lang="en" sz="1400" kern="0">
                <a:solidFill>
                  <a:srgbClr val="000000"/>
                </a:solidFill>
                <a:cs typeface="Arial"/>
                <a:sym typeface="Arial"/>
              </a:rPr>
              <a:t>Etc...</a:t>
            </a:r>
          </a:p>
        </p:txBody>
      </p:sp>
      <p:cxnSp>
        <p:nvCxnSpPr>
          <p:cNvPr id="9" name="Shape 54"/>
          <p:cNvCxnSpPr>
            <a:stCxn id="5" idx="4"/>
          </p:cNvCxnSpPr>
          <p:nvPr/>
        </p:nvCxnSpPr>
        <p:spPr>
          <a:xfrm>
            <a:off x="3383276" y="4782449"/>
            <a:ext cx="1919400" cy="0"/>
          </a:xfrm>
          <a:prstGeom prst="straightConnector1">
            <a:avLst/>
          </a:prstGeom>
          <a:noFill/>
          <a:ln w="19050" cap="flat">
            <a:solidFill>
              <a:srgbClr val="000000"/>
            </a:solidFill>
            <a:prstDash val="solid"/>
            <a:round/>
            <a:headEnd type="none" w="lg" len="lg"/>
            <a:tailEnd type="triangle" w="lg" len="lg"/>
          </a:ln>
        </p:spPr>
      </p:cxnSp>
      <p:cxnSp>
        <p:nvCxnSpPr>
          <p:cNvPr id="10" name="Shape 55"/>
          <p:cNvCxnSpPr>
            <a:endCxn id="6" idx="1"/>
          </p:cNvCxnSpPr>
          <p:nvPr/>
        </p:nvCxnSpPr>
        <p:spPr>
          <a:xfrm rot="10800000" flipH="1">
            <a:off x="3383225" y="3967350"/>
            <a:ext cx="1919400" cy="805500"/>
          </a:xfrm>
          <a:prstGeom prst="straightConnector1">
            <a:avLst/>
          </a:prstGeom>
          <a:noFill/>
          <a:ln w="19050" cap="flat">
            <a:solidFill>
              <a:srgbClr val="000000"/>
            </a:solidFill>
            <a:prstDash val="solid"/>
            <a:round/>
            <a:headEnd type="none" w="lg" len="lg"/>
            <a:tailEnd type="triangle" w="lg" len="lg"/>
          </a:ln>
        </p:spPr>
      </p:cxnSp>
      <p:cxnSp>
        <p:nvCxnSpPr>
          <p:cNvPr id="11" name="Shape 56"/>
          <p:cNvCxnSpPr>
            <a:endCxn id="8" idx="1"/>
          </p:cNvCxnSpPr>
          <p:nvPr/>
        </p:nvCxnSpPr>
        <p:spPr>
          <a:xfrm>
            <a:off x="3412325" y="4792050"/>
            <a:ext cx="1890300" cy="805500"/>
          </a:xfrm>
          <a:prstGeom prst="straightConnector1">
            <a:avLst/>
          </a:prstGeom>
          <a:noFill/>
          <a:ln w="19050" cap="flat">
            <a:solidFill>
              <a:srgbClr val="000000"/>
            </a:solidFill>
            <a:prstDash val="solid"/>
            <a:round/>
            <a:headEnd type="none" w="lg" len="lg"/>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Benefits of Approach</a:t>
            </a:r>
            <a:endParaRPr lang="en-US" dirty="0"/>
          </a:p>
        </p:txBody>
      </p:sp>
      <p:sp>
        <p:nvSpPr>
          <p:cNvPr id="3" name="Shape 62"/>
          <p:cNvSpPr txBox="1">
            <a:spLocks/>
          </p:cNvSpPr>
          <p:nvPr/>
        </p:nvSpPr>
        <p:spPr>
          <a:xfrm>
            <a:off x="457200" y="1600200"/>
            <a:ext cx="8229600" cy="4876800"/>
          </a:xfrm>
          <a:prstGeom prst="rect">
            <a:avLst/>
          </a:prstGeom>
        </p:spPr>
        <p:txBody>
          <a:bodyPr lIns="91425" tIns="91425" rIns="91425" bIns="91425" anchor="t" anchorCtr="0">
            <a:noAutofit/>
          </a:bodyPr>
          <a:lstStyle/>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Code can easily be reused across many projects.</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Greater control over what code makes it into a build.</a:t>
            </a:r>
            <a:endParaRPr kumimoji="0" lang="e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Cons of Approach</a:t>
            </a:r>
            <a:endParaRPr lang="en-US" dirty="0"/>
          </a:p>
        </p:txBody>
      </p:sp>
      <p:sp>
        <p:nvSpPr>
          <p:cNvPr id="3" name="Shape 68"/>
          <p:cNvSpPr txBox="1">
            <a:spLocks/>
          </p:cNvSpPr>
          <p:nvPr/>
        </p:nvSpPr>
        <p:spPr>
          <a:xfrm>
            <a:off x="457200" y="1600200"/>
            <a:ext cx="8229600" cy="4876800"/>
          </a:xfrm>
          <a:prstGeom prst="rect">
            <a:avLst/>
          </a:prstGeom>
        </p:spPr>
        <p:txBody>
          <a:bodyPr lIns="91425" tIns="91425" rIns="91425" bIns="91425" anchor="t" anchorCtr="0">
            <a:noAutofit/>
          </a:bodyPr>
          <a:lstStyle/>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Source code changes will not be automatically detected and rebuilt by the editor. </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Extra layer of complexity.</a:t>
            </a:r>
            <a:endParaRPr kumimoji="0" lang="e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Several Ways To Copy Output</a:t>
            </a:r>
            <a:endParaRPr lang="en-US" dirty="0"/>
          </a:p>
        </p:txBody>
      </p:sp>
      <p:sp>
        <p:nvSpPr>
          <p:cNvPr id="3" name="Shape 74"/>
          <p:cNvSpPr txBox="1">
            <a:spLocks/>
          </p:cNvSpPr>
          <p:nvPr/>
        </p:nvSpPr>
        <p:spPr>
          <a:xfrm>
            <a:off x="457200" y="1600200"/>
            <a:ext cx="8229600" cy="4953000"/>
          </a:xfrm>
          <a:prstGeom prst="rect">
            <a:avLst/>
          </a:prstGeom>
        </p:spPr>
        <p:txBody>
          <a:bodyPr lIns="91425" tIns="91425" rIns="91425" bIns="91425" anchor="t" anchorCtr="0">
            <a:noAutofit/>
          </a:bodyPr>
          <a:lstStyle/>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Visual Studio Post Build Events</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MonoDevelop</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Custom Commands</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MSBuild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Built-in Tasks</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MSBuild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Custom Tasks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name a few common options...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smtClean="0"/>
              <a:t>Visual Studio Post Build Events</a:t>
            </a:r>
            <a:endParaRPr lang="en-US" dirty="0"/>
          </a:p>
        </p:txBody>
      </p:sp>
      <p:sp>
        <p:nvSpPr>
          <p:cNvPr id="4" name="Shape 80"/>
          <p:cNvSpPr txBox="1">
            <a:spLocks/>
          </p:cNvSpPr>
          <p:nvPr/>
        </p:nvSpPr>
        <p:spPr>
          <a:xfrm>
            <a:off x="457200" y="1600200"/>
            <a:ext cx="8229600" cy="4953000"/>
          </a:xfrm>
          <a:prstGeom prst="rect">
            <a:avLst/>
          </a:prstGeom>
        </p:spPr>
        <p:txBody>
          <a:bodyPr lIns="91425" tIns="91425" rIns="91425" bIns="91425" anchor="t" anchorCtr="0">
            <a:noAutofit/>
          </a:bodyPr>
          <a:lstStyle/>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Builds Events are essentially Windows BAT files that are executed before and after builds.</a:t>
            </a:r>
          </a:p>
          <a:p>
            <a:pPr marL="457200" lvl="0" indent="-419100">
              <a:spcBef>
                <a:spcPct val="20000"/>
              </a:spcBef>
              <a:buClr>
                <a:schemeClr val="dk1"/>
              </a:buClr>
              <a:buSzPct val="166666"/>
              <a:buFont typeface="Arial"/>
              <a:buChar char="•"/>
              <a:defRPr/>
            </a:pPr>
            <a:r>
              <a:rPr lang="en" sz="3200" dirty="0" smtClean="0"/>
              <a:t>By default, MonoDevelop </a:t>
            </a:r>
            <a:r>
              <a:rPr kumimoji="0" lang="en" sz="3200" b="0" i="0" u="none" strike="noStrike" kern="1200" cap="none" spc="0" normalizeH="0" baseline="0" noProof="0" dirty="0" smtClean="0">
                <a:ln>
                  <a:noFill/>
                </a:ln>
                <a:solidFill>
                  <a:schemeClr val="tx1"/>
                </a:solidFill>
                <a:effectLst/>
                <a:uLnTx/>
                <a:uFillTx/>
                <a:latin typeface="+mn-lt"/>
                <a:ea typeface="+mn-ea"/>
                <a:cs typeface="+mn-cs"/>
              </a:rPr>
              <a:t>will not execute them out of the box. </a:t>
            </a:r>
          </a:p>
          <a:p>
            <a:pPr marL="457200" marR="0" lvl="0" indent="-419100" algn="l" defTabSz="914400" rtl="0" eaLnBrk="1" fontAlgn="auto" latinLnBrk="0" hangingPunct="1">
              <a:lnSpc>
                <a:spcPct val="100000"/>
              </a:lnSpc>
              <a:spcBef>
                <a:spcPct val="20000"/>
              </a:spcBef>
              <a:spcAft>
                <a:spcPts val="0"/>
              </a:spcAft>
              <a:buClr>
                <a:schemeClr val="dk1"/>
              </a:buClr>
              <a:buSzPct val="166666"/>
              <a:buFont typeface="Arial"/>
              <a:buChar char="•"/>
              <a:tabLst/>
              <a:defRPr/>
            </a:pPr>
            <a:r>
              <a:rPr kumimoji="0" lang="en" sz="3200" b="0" i="0" u="none" strike="noStrike" kern="1200" cap="none" spc="0" normalizeH="0" baseline="0" noProof="0" dirty="0" smtClean="0">
                <a:ln>
                  <a:noFill/>
                </a:ln>
                <a:solidFill>
                  <a:schemeClr val="tx1"/>
                </a:solidFill>
                <a:effectLst/>
                <a:uLnTx/>
                <a:uFillTx/>
                <a:latin typeface="+mn-lt"/>
                <a:ea typeface="+mn-ea"/>
                <a:cs typeface="+mn-cs"/>
              </a:rPr>
              <a:t>MonoDevelop support can be enabled by toggling the "Compile projects using MSBuild / XBuild" option.</a:t>
            </a:r>
            <a:endParaRPr kumimoji="0" lang="e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1.6|1.8|1.6"/>
</p:tagLst>
</file>

<file path=ppt/tags/tag2.xml><?xml version="1.0" encoding="utf-8"?>
<p:tagLst xmlns:a="http://schemas.openxmlformats.org/drawingml/2006/main" xmlns:r="http://schemas.openxmlformats.org/officeDocument/2006/relationships" xmlns:p="http://schemas.openxmlformats.org/presentationml/2006/main">
  <p:tag name="TIMING" val="|0.5|1.1|0.9|0.8"/>
</p:tagLst>
</file>

<file path=ppt/theme/theme1.xml><?xml version="1.0" encoding="utf-8"?>
<a:theme xmlns:a="http://schemas.openxmlformats.org/drawingml/2006/main" name="General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nivers LT Std 57 C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tal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ertical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nivers LT Std 57 C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pp_template02</Template>
  <TotalTime>589</TotalTime>
  <Words>1467</Words>
  <Application>Microsoft Office PowerPoint</Application>
  <PresentationFormat>On-screen Show (4:3)</PresentationFormat>
  <Paragraphs>176</Paragraphs>
  <Slides>39</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39</vt:i4>
      </vt:variant>
    </vt:vector>
  </HeadingPairs>
  <TitlesOfParts>
    <vt:vector size="48" baseType="lpstr">
      <vt:lpstr>Arial</vt:lpstr>
      <vt:lpstr>Courier New</vt:lpstr>
      <vt:lpstr>Calibri</vt:lpstr>
      <vt:lpstr>Univers LT Std 57 Cn</vt:lpstr>
      <vt:lpstr>Times New Roman</vt:lpstr>
      <vt:lpstr>General Slides</vt:lpstr>
      <vt:lpstr>Horizontal Layout</vt:lpstr>
      <vt:lpstr>Vertical Layout</vt:lpstr>
      <vt:lpstr>Custom Design</vt:lpstr>
      <vt:lpstr>Custom Build Processes with Unity3D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Kiser</dc:creator>
  <cp:lastModifiedBy>William Roberts</cp:lastModifiedBy>
  <cp:revision>181</cp:revision>
  <dcterms:created xsi:type="dcterms:W3CDTF">2013-04-02T14:41:35Z</dcterms:created>
  <dcterms:modified xsi:type="dcterms:W3CDTF">2013-08-23T02:54:35Z</dcterms:modified>
</cp:coreProperties>
</file>