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28" r:id="rId1"/>
  </p:sldMasterIdLst>
  <p:notesMasterIdLst>
    <p:notesMasterId r:id="rId33"/>
  </p:notesMasterIdLst>
  <p:handoutMasterIdLst>
    <p:handoutMasterId r:id="rId34"/>
  </p:handoutMasterIdLst>
  <p:sldIdLst>
    <p:sldId id="281" r:id="rId2"/>
    <p:sldId id="333" r:id="rId3"/>
    <p:sldId id="322" r:id="rId4"/>
    <p:sldId id="327" r:id="rId5"/>
    <p:sldId id="328" r:id="rId6"/>
    <p:sldId id="298" r:id="rId7"/>
    <p:sldId id="325" r:id="rId8"/>
    <p:sldId id="326" r:id="rId9"/>
    <p:sldId id="329" r:id="rId10"/>
    <p:sldId id="301" r:id="rId11"/>
    <p:sldId id="302" r:id="rId12"/>
    <p:sldId id="330" r:id="rId13"/>
    <p:sldId id="303" r:id="rId14"/>
    <p:sldId id="304" r:id="rId15"/>
    <p:sldId id="305" r:id="rId16"/>
    <p:sldId id="308" r:id="rId17"/>
    <p:sldId id="335" r:id="rId18"/>
    <p:sldId id="336" r:id="rId19"/>
    <p:sldId id="309" r:id="rId20"/>
    <p:sldId id="310" r:id="rId21"/>
    <p:sldId id="311" r:id="rId22"/>
    <p:sldId id="312" r:id="rId23"/>
    <p:sldId id="313" r:id="rId24"/>
    <p:sldId id="314" r:id="rId25"/>
    <p:sldId id="315" r:id="rId26"/>
    <p:sldId id="316" r:id="rId27"/>
    <p:sldId id="331" r:id="rId28"/>
    <p:sldId id="317" r:id="rId29"/>
    <p:sldId id="318" r:id="rId30"/>
    <p:sldId id="319" r:id="rId31"/>
    <p:sldId id="33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Four Decisions" id="{E92EE892-1E3A-4087-958E-BAFE4F4721F2}">
          <p14:sldIdLst>
            <p14:sldId id="281"/>
            <p14:sldId id="282"/>
            <p14:sldId id="283"/>
            <p14:sldId id="284"/>
            <p14:sldId id="292"/>
            <p14:sldId id="288"/>
            <p14:sldId id="285"/>
            <p14:sldId id="286"/>
            <p14:sldId id="289"/>
            <p14:sldId id="290"/>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9A46"/>
    <a:srgbClr val="5BBA47"/>
    <a:srgbClr val="378AC2"/>
    <a:srgbClr val="1BABE2"/>
    <a:srgbClr val="6D6E71"/>
    <a:srgbClr val="A6A6A6"/>
  </p:clrMru>
  <p:extLst>
    <p:ext uri="{E76CE94A-603C-4142-B9EB-6D1370010A27}">
      <p14:discardImageEditData xmlns:p14="http://schemas.microsoft.com/office/powerpoint/2010/main" xmlns="" val="1"/>
    </p:ext>
    <p:ext uri="{D31A062A-798A-4329-ABDD-BBA856620510}">
      <p14:defaultImageDpi xmlns:p14="http://schemas.microsoft.com/office/powerpoint/2010/main" xmlns=""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69432" autoAdjust="0"/>
  </p:normalViewPr>
  <p:slideViewPr>
    <p:cSldViewPr>
      <p:cViewPr varScale="1">
        <p:scale>
          <a:sx n="52" d="100"/>
          <a:sy n="52" d="100"/>
        </p:scale>
        <p:origin x="-2358" y="-96"/>
      </p:cViewPr>
      <p:guideLst>
        <p:guide orient="horz" pos="1632"/>
        <p:guide orient="horz" pos="192"/>
        <p:guide orient="horz" pos="3456"/>
        <p:guide orient="horz" pos="1680"/>
        <p:guide orient="horz" pos="707"/>
        <p:guide orient="horz" pos="4063"/>
        <p:guide pos="432"/>
        <p:guide pos="5328"/>
        <p:guide pos="3776"/>
        <p:guide pos="496"/>
        <p:guide pos="48"/>
        <p:guide pos="118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1" d="100"/>
          <a:sy n="111" d="100"/>
        </p:scale>
        <p:origin x="-32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CC57A-DA81-5F43-A401-362ACF5B32B6}" type="datetime1">
              <a:rPr lang="da-DK" smtClean="0"/>
              <a:pPr/>
              <a:t>26-09-2011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pPr/>
              <a:t>‹#›</a:t>
            </a:fld>
            <a:endParaRPr lang="en-US" dirty="0"/>
          </a:p>
        </p:txBody>
      </p:sp>
    </p:spTree>
    <p:extLst>
      <p:ext uri="{BB962C8B-B14F-4D97-AF65-F5344CB8AC3E}">
        <p14:creationId xmlns:p14="http://schemas.microsoft.com/office/powerpoint/2010/main" xmlns="" val="3602374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DE04F-9618-5442-A461-D864514240F7}" type="datetime1">
              <a:rPr lang="da-DK" smtClean="0"/>
              <a:pPr/>
              <a:t>26-09-2011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dirty="0"/>
          </a:p>
        </p:txBody>
      </p:sp>
    </p:spTree>
    <p:extLst>
      <p:ext uri="{BB962C8B-B14F-4D97-AF65-F5344CB8AC3E}">
        <p14:creationId xmlns:p14="http://schemas.microsoft.com/office/powerpoint/2010/main" xmlns="" val="22937678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mono-project.com/OldReleas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Good</a:t>
            </a:r>
            <a:r>
              <a:rPr lang="da-DK" baseline="0" dirty="0" smtClean="0"/>
              <a:t> afternoon, my name is William Roberts. I am a senior game engineer at Schell Games. Building large applications with Unity can often be troublesome. Today I am going to discuss the process we use to alleviate a number of common issues.</a:t>
            </a:r>
            <a:endParaRPr lang="da-DK"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a:t>
            </a:fld>
            <a:endParaRPr lang="en-US" dirty="0"/>
          </a:p>
        </p:txBody>
      </p:sp>
    </p:spTree>
    <p:extLst>
      <p:ext uri="{BB962C8B-B14F-4D97-AF65-F5344CB8AC3E}">
        <p14:creationId xmlns:p14="http://schemas.microsoft.com/office/powerpoint/2010/main" xmlns="" val="400270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75C7555-24C9-43AD-AD4C-5A8D9703BC00}" type="slidenum">
              <a:rPr lang="en-US"/>
              <a:pPr/>
              <a:t>10</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charset="0"/>
              </a:rPr>
              <a:t>Originally we had tried to use the Unity art pipeline as it was intended. However, we ran into an variety of problems when dealing with 3D model assets.</a:t>
            </a:r>
            <a:br>
              <a:rPr lang="en-US" sz="1600" dirty="0">
                <a:solidFill>
                  <a:srgbClr val="000000"/>
                </a:solidFill>
                <a:latin typeface="Arial" charset="0"/>
              </a:rPr>
            </a:br>
            <a:r>
              <a:rPr lang="en-US" sz="1600" dirty="0">
                <a:solidFill>
                  <a:srgbClr val="000000"/>
                </a:solidFill>
                <a:latin typeface="Arial" charset="0"/>
              </a:rPr>
              <a:t/>
            </a:r>
            <a:br>
              <a:rPr lang="en-US" sz="1600" dirty="0">
                <a:solidFill>
                  <a:srgbClr val="000000"/>
                </a:solidFill>
                <a:latin typeface="Arial" charset="0"/>
              </a:rPr>
            </a:br>
            <a:r>
              <a:rPr lang="en-US" sz="1600" dirty="0">
                <a:solidFill>
                  <a:srgbClr val="000000"/>
                </a:solidFill>
                <a:latin typeface="Arial" charset="0"/>
              </a:rPr>
              <a:t>At Schell Games we currently use Maya for the majority of our modeling needs. The problem is that Maya is really expensive to purchase. We typically only buy full licenses for our 3D artists and a handful of floating licenses for the tech </a:t>
            </a:r>
            <a:r>
              <a:rPr lang="en-US" sz="1600" dirty="0" smtClean="0">
                <a:solidFill>
                  <a:srgbClr val="000000"/>
                </a:solidFill>
                <a:latin typeface="Arial" charset="0"/>
              </a:rPr>
              <a:t>team.</a:t>
            </a:r>
            <a:r>
              <a:rPr lang="en-US" sz="1600" baseline="0" dirty="0" smtClean="0">
                <a:solidFill>
                  <a:srgbClr val="000000"/>
                </a:solidFill>
                <a:latin typeface="Arial" charset="0"/>
              </a:rPr>
              <a:t> </a:t>
            </a:r>
            <a:r>
              <a:rPr lang="en-US" sz="1600" dirty="0" smtClean="0">
                <a:solidFill>
                  <a:srgbClr val="000000"/>
                </a:solidFill>
                <a:latin typeface="Arial" charset="0"/>
              </a:rPr>
              <a:t>We </a:t>
            </a:r>
            <a:r>
              <a:rPr lang="en-US" sz="1600" dirty="0">
                <a:solidFill>
                  <a:srgbClr val="000000"/>
                </a:solidFill>
                <a:latin typeface="Arial" charset="0"/>
              </a:rPr>
              <a:t>found that Unity does not handle </a:t>
            </a:r>
            <a:r>
              <a:rPr lang="en-US" sz="1600" dirty="0" smtClean="0">
                <a:solidFill>
                  <a:srgbClr val="000000"/>
                </a:solidFill>
                <a:latin typeface="Arial" charset="0"/>
              </a:rPr>
              <a:t>Maya </a:t>
            </a:r>
            <a:r>
              <a:rPr lang="en-US" sz="1600" dirty="0">
                <a:solidFill>
                  <a:srgbClr val="000000"/>
                </a:solidFill>
                <a:latin typeface="Arial" charset="0"/>
              </a:rPr>
              <a:t>floating licenses very gracefully. If all of the floating licenses are in </a:t>
            </a:r>
            <a:r>
              <a:rPr lang="en-US" sz="1600" dirty="0" smtClean="0">
                <a:solidFill>
                  <a:srgbClr val="000000"/>
                </a:solidFill>
                <a:latin typeface="Arial" charset="0"/>
              </a:rPr>
              <a:t>use, </a:t>
            </a:r>
            <a:r>
              <a:rPr lang="en-US" sz="1600" dirty="0">
                <a:solidFill>
                  <a:srgbClr val="000000"/>
                </a:solidFill>
                <a:latin typeface="Arial" charset="0"/>
              </a:rPr>
              <a:t>the Editor and Maya will become in a hung </a:t>
            </a:r>
            <a:r>
              <a:rPr lang="en-US" sz="1600" dirty="0" smtClean="0">
                <a:solidFill>
                  <a:srgbClr val="000000"/>
                </a:solidFill>
                <a:latin typeface="Arial" charset="0"/>
              </a:rPr>
              <a:t>state. </a:t>
            </a:r>
            <a:r>
              <a:rPr lang="en-US" sz="1600" dirty="0">
                <a:solidFill>
                  <a:srgbClr val="000000"/>
                </a:solidFill>
                <a:latin typeface="Arial" charset="0"/>
              </a:rPr>
              <a:t>This was not very ideal for us.</a:t>
            </a:r>
            <a:br>
              <a:rPr lang="en-US" sz="1600" dirty="0">
                <a:solidFill>
                  <a:srgbClr val="000000"/>
                </a:solidFill>
                <a:latin typeface="Arial" charset="0"/>
              </a:rPr>
            </a:br>
            <a:r>
              <a:rPr lang="en-US" sz="1600" dirty="0">
                <a:solidFill>
                  <a:srgbClr val="000000"/>
                </a:solidFill>
                <a:latin typeface="Arial" charset="0"/>
              </a:rPr>
              <a:t/>
            </a:r>
            <a:br>
              <a:rPr lang="en-US" sz="1600" dirty="0">
                <a:solidFill>
                  <a:srgbClr val="000000"/>
                </a:solidFill>
                <a:latin typeface="Arial" charset="0"/>
              </a:rPr>
            </a:br>
            <a:r>
              <a:rPr lang="en-US" sz="1600" dirty="0" smtClean="0">
                <a:solidFill>
                  <a:srgbClr val="000000"/>
                </a:solidFill>
                <a:latin typeface="Arial" charset="0"/>
              </a:rPr>
              <a:t>Therefore</a:t>
            </a:r>
            <a:r>
              <a:rPr lang="en-US" sz="1600" dirty="0">
                <a:solidFill>
                  <a:srgbClr val="000000"/>
                </a:solidFill>
                <a:latin typeface="Arial" charset="0"/>
              </a:rPr>
              <a:t>, we made the decision to export all 3D assets from Maya into a format that Unity could </a:t>
            </a:r>
            <a:r>
              <a:rPr lang="en-US" sz="1600" dirty="0" smtClean="0">
                <a:solidFill>
                  <a:srgbClr val="000000"/>
                </a:solidFill>
                <a:latin typeface="Arial" charset="0"/>
              </a:rPr>
              <a:t>easily ingest.</a:t>
            </a:r>
          </a:p>
          <a:p>
            <a:pPr>
              <a:lnSpc>
                <a:spcPct val="95000"/>
              </a:lnSpc>
              <a:spcBef>
                <a:spcPct val="0"/>
              </a:spcBef>
            </a:pPr>
            <a:endParaRPr lang="en-US" sz="1600" dirty="0" smtClean="0">
              <a:solidFill>
                <a:srgbClr val="000000"/>
              </a:solidFill>
              <a:latin typeface="Arial" charset="0"/>
            </a:endParaRPr>
          </a:p>
          <a:p>
            <a:pPr>
              <a:lnSpc>
                <a:spcPct val="95000"/>
              </a:lnSpc>
              <a:spcBef>
                <a:spcPct val="0"/>
              </a:spcBef>
              <a:buFont typeface="Arial" pitchFamily="34" charset="0"/>
              <a:buChar char="•"/>
            </a:pPr>
            <a:r>
              <a:rPr lang="en-US" sz="1600" dirty="0" smtClean="0">
                <a:solidFill>
                  <a:srgbClr val="000000"/>
                </a:solidFill>
                <a:latin typeface="Arial" charset="0"/>
              </a:rPr>
              <a:t> Only 3D artists need to have an copy of Maya installed on their systems. Programmers and Designers only need Unity.</a:t>
            </a:r>
          </a:p>
          <a:p>
            <a:pPr>
              <a:lnSpc>
                <a:spcPct val="95000"/>
              </a:lnSpc>
              <a:spcBef>
                <a:spcPct val="0"/>
              </a:spcBef>
              <a:buFont typeface="Arial" pitchFamily="34" charset="0"/>
              <a:buChar char="•"/>
            </a:pPr>
            <a:r>
              <a:rPr lang="en-US" sz="1600" dirty="0" smtClean="0">
                <a:solidFill>
                  <a:srgbClr val="000000"/>
                </a:solidFill>
                <a:latin typeface="Arial" charset="0"/>
              </a:rPr>
              <a:t> 3D</a:t>
            </a:r>
            <a:r>
              <a:rPr lang="en-US" sz="1600" baseline="0" dirty="0" smtClean="0">
                <a:solidFill>
                  <a:srgbClr val="000000"/>
                </a:solidFill>
                <a:latin typeface="Arial" charset="0"/>
              </a:rPr>
              <a:t> assets import much quicker. No longer need to wait for Maya to slowly start up.</a:t>
            </a:r>
          </a:p>
          <a:p>
            <a:pPr>
              <a:lnSpc>
                <a:spcPct val="95000"/>
              </a:lnSpc>
              <a:spcBef>
                <a:spcPct val="0"/>
              </a:spcBef>
              <a:buFont typeface="Arial" pitchFamily="34" charset="0"/>
              <a:buChar char="•"/>
            </a:pPr>
            <a:r>
              <a:rPr lang="en-US" sz="1600" baseline="0" dirty="0" smtClean="0">
                <a:solidFill>
                  <a:srgbClr val="000000"/>
                </a:solidFill>
                <a:latin typeface="Arial" charset="0"/>
              </a:rPr>
              <a:t> The asset database becomes corrupted less frequently.</a:t>
            </a:r>
            <a:endParaRPr lang="en-US" sz="1600" dirty="0">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 flow does have a few cons for the art</a:t>
            </a:r>
            <a:r>
              <a:rPr lang="en-US" baseline="0" dirty="0" smtClean="0"/>
              <a:t> team. It goes against the standard unity workflow. Because of this, there is some extra work for the art team. Each time they modify an 3D asset, they must be sure to export the asset to the correct location. </a:t>
            </a:r>
          </a:p>
          <a:p>
            <a:endParaRPr lang="en-US" baseline="0" dirty="0" smtClean="0"/>
          </a:p>
          <a:p>
            <a:r>
              <a:rPr lang="en-US" baseline="0" dirty="0" smtClean="0"/>
              <a:t>We feel that the pros of the process outweigh the cons.</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Now the moment you have been waiting for, the code section! </a:t>
            </a:r>
            <a:r>
              <a:rPr lang="en-US" sz="1200" b="0" i="0" kern="1200" dirty="0" smtClean="0">
                <a:solidFill>
                  <a:schemeClr val="tx1"/>
                </a:solidFill>
                <a:latin typeface="+mn-lt"/>
                <a:ea typeface="+mn-ea"/>
                <a:cs typeface="+mn-cs"/>
                <a:sym typeface="Wingdings" pitchFamily="2" charset="2"/>
              </a:rPr>
              <a:t></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76974341-7594-47EC-B115-F67AD75C0C00}" type="slidenum">
              <a:rPr lang="en-US"/>
              <a:pPr/>
              <a:t>13</a:t>
            </a:fld>
            <a:endParaRPr lang="en-US"/>
          </a:p>
        </p:txBody>
      </p:sp>
      <p:sp>
        <p:nvSpPr>
          <p:cNvPr id="18433" name="Rectangle 1"/>
          <p:cNvSpPr>
            <a:spLocks noGrp="1" noRot="1" noChangeAspect="1" noChangeArrowheads="1"/>
          </p:cNvSpPr>
          <p:nvPr>
            <p:ph type="sldImg"/>
          </p:nvPr>
        </p:nvSpPr>
        <p:spPr>
          <a:ln/>
        </p:spPr>
      </p:sp>
      <p:sp>
        <p:nvSpPr>
          <p:cNvPr id="18434" name="Rectangle 2"/>
          <p:cNvSpPr>
            <a:spLocks noGrp="1" noChangeArrowheads="1"/>
          </p:cNvSpPr>
          <p:nvPr>
            <p:ph type="body" idx="1"/>
          </p:nvPr>
        </p:nvSpPr>
        <p:spPr/>
        <p:txBody>
          <a:bodyPr lIns="0" tIns="0" rIns="0" bIns="0"/>
          <a:lstStyle/>
          <a:p>
            <a:pPr marL="0" marR="0" indent="0" algn="l" defTabSz="914400" rtl="0" eaLnBrk="1" fontAlgn="auto" latinLnBrk="0" hangingPunct="1">
              <a:lnSpc>
                <a:spcPct val="95000"/>
              </a:lnSpc>
              <a:spcBef>
                <a:spcPct val="0"/>
              </a:spcBef>
              <a:spcAft>
                <a:spcPts val="0"/>
              </a:spcAft>
              <a:buClrTx/>
              <a:buSzTx/>
              <a:buFontTx/>
              <a:buNone/>
              <a:tabLst/>
              <a:defRPr/>
            </a:pPr>
            <a:r>
              <a:rPr lang="en-US" sz="1600" dirty="0" smtClean="0">
                <a:solidFill>
                  <a:srgbClr val="000000"/>
                </a:solidFill>
                <a:latin typeface="+mn-lt"/>
              </a:rPr>
              <a:t>The entire code base was completely moved out of the Unity projects. This allows our developers to easily build the code base with either Visual Studio or MonoDevelop. Note that</a:t>
            </a:r>
            <a:r>
              <a:rPr lang="en-US" sz="1600" baseline="0" dirty="0" smtClean="0">
                <a:solidFill>
                  <a:srgbClr val="000000"/>
                </a:solidFill>
                <a:latin typeface="+mn-lt"/>
              </a:rPr>
              <a:t> we choose to build our application with c-sharp to make this process easier.</a:t>
            </a:r>
            <a:endParaRPr lang="en-US" sz="1600" dirty="0" smtClean="0">
              <a:latin typeface="+mn-lt"/>
            </a:endParaRPr>
          </a:p>
          <a:p>
            <a:pPr>
              <a:lnSpc>
                <a:spcPct val="95000"/>
              </a:lnSpc>
              <a:spcBef>
                <a:spcPct val="0"/>
              </a:spcBef>
            </a:pPr>
            <a:r>
              <a:rPr lang="en-US" sz="1600" dirty="0">
                <a:solidFill>
                  <a:srgbClr val="000000"/>
                </a:solidFill>
                <a:latin typeface="+mn-lt"/>
              </a:rPr>
              <a:t> </a:t>
            </a:r>
            <a:endParaRPr lang="en-US" sz="1600" dirty="0" smtClean="0">
              <a:solidFill>
                <a:srgbClr val="000000"/>
              </a:solidFill>
              <a:latin typeface="+mn-lt"/>
            </a:endParaRPr>
          </a:p>
          <a:p>
            <a:pPr>
              <a:lnSpc>
                <a:spcPct val="95000"/>
              </a:lnSpc>
              <a:spcBef>
                <a:spcPct val="0"/>
              </a:spcBef>
            </a:pPr>
            <a:r>
              <a:rPr lang="en-US" sz="1600" dirty="0" smtClean="0">
                <a:solidFill>
                  <a:srgbClr val="000000"/>
                </a:solidFill>
                <a:latin typeface="+mn-lt"/>
              </a:rPr>
              <a:t>Since the codebase is </a:t>
            </a:r>
            <a:r>
              <a:rPr lang="en-US" sz="1600" baseline="0" dirty="0" smtClean="0">
                <a:solidFill>
                  <a:srgbClr val="000000"/>
                </a:solidFill>
                <a:latin typeface="+mn-lt"/>
              </a:rPr>
              <a:t>modular, it is relatively easy to setup a automated process to copy the DLL’s into the Unity projects.</a:t>
            </a:r>
            <a:endParaRPr lang="en-US" sz="1600" dirty="0" smtClean="0">
              <a:solidFill>
                <a:srgbClr val="000000"/>
              </a:solidFill>
              <a:latin typeface="+mn-lt"/>
            </a:endParaRPr>
          </a:p>
          <a:p>
            <a:pPr>
              <a:lnSpc>
                <a:spcPct val="95000"/>
              </a:lnSpc>
              <a:spcBef>
                <a:spcPct val="0"/>
              </a:spcBef>
            </a:pPr>
            <a:endParaRPr lang="en-US" sz="1600" dirty="0" smtClean="0">
              <a:solidFill>
                <a:srgbClr val="000000"/>
              </a:solidFill>
              <a:latin typeface="+mn-lt"/>
            </a:endParaRPr>
          </a:p>
          <a:p>
            <a:pPr marL="0" marR="0" indent="0" algn="l" defTabSz="914400" rtl="0" eaLnBrk="1" fontAlgn="auto" latinLnBrk="0" hangingPunct="1">
              <a:lnSpc>
                <a:spcPct val="95000"/>
              </a:lnSpc>
              <a:spcBef>
                <a:spcPct val="0"/>
              </a:spcBef>
              <a:spcAft>
                <a:spcPts val="0"/>
              </a:spcAft>
              <a:buClrTx/>
              <a:buSzTx/>
              <a:buFontTx/>
              <a:buNone/>
              <a:tabLst/>
              <a:defRPr/>
            </a:pPr>
            <a:r>
              <a:rPr lang="en-US" sz="1600" dirty="0" smtClean="0">
                <a:solidFill>
                  <a:srgbClr val="000000"/>
                </a:solidFill>
                <a:latin typeface="+mn-lt"/>
              </a:rPr>
              <a:t>Normally you are not allowed to place </a:t>
            </a:r>
            <a:r>
              <a:rPr lang="en-US" sz="1600" dirty="0" err="1" smtClean="0">
                <a:solidFill>
                  <a:srgbClr val="000000"/>
                </a:solidFill>
                <a:latin typeface="+mn-lt"/>
              </a:rPr>
              <a:t>MonoBehaviours</a:t>
            </a:r>
            <a:r>
              <a:rPr lang="en-US" sz="1600" dirty="0" smtClean="0">
                <a:solidFill>
                  <a:srgbClr val="000000"/>
                </a:solidFill>
                <a:latin typeface="+mn-lt"/>
              </a:rPr>
              <a:t> and other special Unity class objects within a namespace. However, if the code is placed within a .NET assembly, Unity will allow the use of namespaces. </a:t>
            </a:r>
          </a:p>
          <a:p>
            <a:pPr>
              <a:lnSpc>
                <a:spcPct val="95000"/>
              </a:lnSpc>
              <a:spcBef>
                <a:spcPct val="0"/>
              </a:spcBef>
            </a:pPr>
            <a:endParaRPr lang="en-US" sz="1600" dirty="0" smtClean="0">
              <a:solidFill>
                <a:srgbClr val="000000"/>
              </a:solidFill>
              <a:latin typeface="+mn-lt"/>
            </a:endParaRPr>
          </a:p>
          <a:p>
            <a:pPr>
              <a:lnSpc>
                <a:spcPct val="95000"/>
              </a:lnSpc>
              <a:spcBef>
                <a:spcPct val="0"/>
              </a:spcBef>
            </a:pPr>
            <a:r>
              <a:rPr lang="en-US" sz="1600" dirty="0" smtClean="0">
                <a:solidFill>
                  <a:srgbClr val="000000"/>
                </a:solidFill>
                <a:latin typeface="+mn-lt"/>
              </a:rPr>
              <a:t>Because</a:t>
            </a:r>
            <a:r>
              <a:rPr lang="en-US" sz="1600" baseline="0" dirty="0" smtClean="0">
                <a:solidFill>
                  <a:srgbClr val="000000"/>
                </a:solidFill>
                <a:latin typeface="+mn-lt"/>
              </a:rPr>
              <a:t> we now have complete control over the code build process, we can use custom compiler preprocessor symbols. This makes it easily to strip debug code and tools from release builds.</a:t>
            </a:r>
          </a:p>
          <a:p>
            <a:pPr>
              <a:lnSpc>
                <a:spcPct val="95000"/>
              </a:lnSpc>
              <a:spcBef>
                <a:spcPct val="0"/>
              </a:spcBef>
            </a:pPr>
            <a:endParaRPr lang="en-US" sz="1600" baseline="0" dirty="0" smtClean="0">
              <a:solidFill>
                <a:srgbClr val="000000"/>
              </a:solidFill>
              <a:latin typeface="+mn-lt"/>
            </a:endParaRPr>
          </a:p>
          <a:p>
            <a:pPr>
              <a:lnSpc>
                <a:spcPct val="95000"/>
              </a:lnSpc>
              <a:spcBef>
                <a:spcPct val="0"/>
              </a:spcBef>
            </a:pPr>
            <a:r>
              <a:rPr lang="en-US" sz="1600" baseline="0" dirty="0" smtClean="0">
                <a:solidFill>
                  <a:srgbClr val="000000"/>
                </a:solidFill>
                <a:latin typeface="+mn-lt"/>
              </a:rPr>
              <a:t>Lastly we gain the capability to use professional toolsets for obfuscating the codebase.</a:t>
            </a:r>
            <a:endParaRPr lang="en-US" sz="1600" dirty="0" smtClean="0">
              <a:solidFill>
                <a:srgbClr val="000000"/>
              </a:solidFill>
              <a:latin typeface="+mn-lt"/>
            </a:endParaRPr>
          </a:p>
          <a:p>
            <a:pPr>
              <a:lnSpc>
                <a:spcPct val="95000"/>
              </a:lnSpc>
              <a:spcBef>
                <a:spcPct val="0"/>
              </a:spcBef>
            </a:pPr>
            <a:endParaRPr lang="en-US" sz="1600" dirty="0" smtClean="0">
              <a:solidFill>
                <a:srgbClr val="000000"/>
              </a:solidFill>
              <a:latin typeface="+mn-lt"/>
            </a:endParaRPr>
          </a:p>
          <a:p>
            <a:pPr>
              <a:lnSpc>
                <a:spcPct val="95000"/>
              </a:lnSpc>
              <a:spcBef>
                <a:spcPct val="0"/>
              </a:spcBef>
            </a:pPr>
            <a:endParaRPr lang="en-US" sz="1600" dirty="0" smtClean="0">
              <a:solidFill>
                <a:srgbClr val="000000"/>
              </a:solidFill>
              <a:latin typeface="+mn-lt"/>
            </a:endParaRPr>
          </a:p>
          <a:p>
            <a:pPr>
              <a:lnSpc>
                <a:spcPct val="95000"/>
              </a:lnSpc>
              <a:spcBef>
                <a:spcPct val="0"/>
              </a:spcBef>
            </a:pPr>
            <a:r>
              <a:rPr lang="en-US" sz="1600" b="1" dirty="0" smtClean="0">
                <a:solidFill>
                  <a:srgbClr val="000000"/>
                </a:solidFill>
                <a:latin typeface="+mn-lt"/>
              </a:rPr>
              <a:t>Tip</a:t>
            </a:r>
            <a:r>
              <a:rPr lang="en-US" sz="1600" dirty="0" smtClean="0">
                <a:solidFill>
                  <a:srgbClr val="000000"/>
                </a:solidFill>
                <a:latin typeface="+mn-lt"/>
              </a:rPr>
              <a:t>:</a:t>
            </a:r>
            <a:r>
              <a:rPr lang="en-US" sz="1600" baseline="0" dirty="0" smtClean="0">
                <a:solidFill>
                  <a:srgbClr val="000000"/>
                </a:solidFill>
                <a:latin typeface="+mn-lt"/>
              </a:rPr>
              <a:t> The conditional attribute can be useful for removing debug code from release builds. </a:t>
            </a:r>
          </a:p>
          <a:p>
            <a:pPr>
              <a:lnSpc>
                <a:spcPct val="95000"/>
              </a:lnSpc>
              <a:spcBef>
                <a:spcPct val="0"/>
              </a:spcBef>
            </a:pPr>
            <a:endParaRPr lang="en-US" sz="1600" baseline="0" dirty="0" smtClean="0">
              <a:solidFill>
                <a:srgbClr val="000000"/>
              </a:solidFill>
              <a:latin typeface="+mn-lt"/>
            </a:endParaRPr>
          </a:p>
          <a:p>
            <a:pPr>
              <a:lnSpc>
                <a:spcPct val="95000"/>
              </a:lnSpc>
              <a:spcBef>
                <a:spcPct val="0"/>
              </a:spcBef>
            </a:pPr>
            <a:r>
              <a:rPr lang="en-US" sz="1600" b="1" baseline="0" dirty="0" err="1" smtClean="0">
                <a:solidFill>
                  <a:srgbClr val="000000"/>
                </a:solidFill>
                <a:latin typeface="+mn-lt"/>
              </a:rPr>
              <a:t>ie</a:t>
            </a:r>
            <a:r>
              <a:rPr lang="en-US" sz="1600" baseline="0" dirty="0" smtClean="0">
                <a:solidFill>
                  <a:srgbClr val="000000"/>
                </a:solidFill>
                <a:latin typeface="+mn-lt"/>
              </a:rPr>
              <a:t>: </a:t>
            </a:r>
            <a:r>
              <a:rPr lang="en-US" sz="1600" dirty="0" smtClean="0">
                <a:solidFill>
                  <a:srgbClr val="000000"/>
                </a:solidFill>
                <a:latin typeface="+mn-lt"/>
              </a:rPr>
              <a:t>[Conditional</a:t>
            </a:r>
            <a:r>
              <a:rPr lang="en-US" sz="1600" dirty="0">
                <a:solidFill>
                  <a:srgbClr val="000000"/>
                </a:solidFill>
                <a:latin typeface="+mn-lt"/>
              </a:rPr>
              <a:t>("DEBUG")] </a:t>
            </a:r>
            <a:endParaRPr lang="en-US" sz="1600" dirty="0" smtClean="0">
              <a:solidFill>
                <a:srgbClr val="000000"/>
              </a:solidFill>
              <a:latin typeface="+mn-lt"/>
            </a:endParaRPr>
          </a:p>
          <a:p>
            <a:pPr>
              <a:lnSpc>
                <a:spcPct val="95000"/>
              </a:lnSpc>
              <a:spcBef>
                <a:spcPct val="0"/>
              </a:spcBef>
            </a:pPr>
            <a:r>
              <a:rPr lang="en-US" sz="1600" dirty="0" smtClean="0">
                <a:solidFill>
                  <a:srgbClr val="000000"/>
                </a:solidFill>
                <a:latin typeface="+mn-lt"/>
              </a:rPr>
              <a:t>     public void </a:t>
            </a:r>
            <a:r>
              <a:rPr lang="en-US" sz="1600" dirty="0" err="1" smtClean="0">
                <a:solidFill>
                  <a:srgbClr val="000000"/>
                </a:solidFill>
                <a:latin typeface="+mn-lt"/>
              </a:rPr>
              <a:t>RenderDebugStuff</a:t>
            </a:r>
            <a:r>
              <a:rPr lang="en-US" sz="1600" dirty="0" smtClean="0">
                <a:solidFill>
                  <a:srgbClr val="000000"/>
                </a:solidFill>
                <a:latin typeface="+mn-lt"/>
              </a:rPr>
              <a:t>()</a:t>
            </a:r>
          </a:p>
          <a:p>
            <a:pPr>
              <a:lnSpc>
                <a:spcPct val="95000"/>
              </a:lnSpc>
              <a:spcBef>
                <a:spcPct val="0"/>
              </a:spcBef>
            </a:pPr>
            <a:r>
              <a:rPr lang="en-US" sz="1600" dirty="0" smtClean="0">
                <a:solidFill>
                  <a:srgbClr val="000000"/>
                </a:solidFill>
                <a:latin typeface="+mn-lt"/>
              </a:rPr>
              <a:t>     {</a:t>
            </a:r>
          </a:p>
          <a:p>
            <a:pPr>
              <a:lnSpc>
                <a:spcPct val="95000"/>
              </a:lnSpc>
              <a:spcBef>
                <a:spcPct val="0"/>
              </a:spcBef>
            </a:pPr>
            <a:r>
              <a:rPr lang="en-US" sz="1600" baseline="0" dirty="0" smtClean="0">
                <a:solidFill>
                  <a:srgbClr val="000000"/>
                </a:solidFill>
                <a:latin typeface="+mn-lt"/>
              </a:rPr>
              <a:t>            // Do debug stuff here…</a:t>
            </a:r>
            <a:endParaRPr lang="en-US" sz="1600" dirty="0" smtClean="0">
              <a:solidFill>
                <a:srgbClr val="000000"/>
              </a:solidFill>
              <a:latin typeface="+mn-lt"/>
            </a:endParaRPr>
          </a:p>
          <a:p>
            <a:pPr>
              <a:lnSpc>
                <a:spcPct val="95000"/>
              </a:lnSpc>
              <a:spcBef>
                <a:spcPct val="0"/>
              </a:spcBef>
            </a:pPr>
            <a:r>
              <a:rPr lang="en-US" sz="1600" dirty="0" smtClean="0">
                <a:solidFill>
                  <a:srgbClr val="000000"/>
                </a:solidFill>
                <a:latin typeface="+mn-lt"/>
              </a:rPr>
              <a:t>     }</a:t>
            </a:r>
          </a:p>
          <a:p>
            <a:pPr>
              <a:lnSpc>
                <a:spcPct val="95000"/>
              </a:lnSpc>
              <a:spcBef>
                <a:spcPct val="0"/>
              </a:spcBef>
            </a:pPr>
            <a:endParaRPr lang="en-US" sz="1600" dirty="0">
              <a:solidFill>
                <a:srgbClr val="000000"/>
              </a:solidFill>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457200" rtl="0" eaLnBrk="1" fontAlgn="auto" latinLnBrk="0" hangingPunct="1">
              <a:lnSpc>
                <a:spcPct val="95000"/>
              </a:lnSpc>
              <a:spcBef>
                <a:spcPct val="0"/>
              </a:spcBef>
              <a:spcAft>
                <a:spcPts val="0"/>
              </a:spcAft>
              <a:buClr>
                <a:srgbClr val="000000"/>
              </a:buClr>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The biggest disadvantage of this approach is that some of the API will no longer work as expected. For instance, variations of </a:t>
            </a:r>
            <a:r>
              <a:rPr kumimoji="0" lang="en-US" sz="2800" b="0" i="0" u="none" strike="noStrike" kern="1200" cap="none" spc="0" normalizeH="0" baseline="0" noProof="0" dirty="0" err="1" smtClean="0">
                <a:ln>
                  <a:noFill/>
                </a:ln>
                <a:solidFill>
                  <a:srgbClr val="000000"/>
                </a:solidFill>
                <a:effectLst/>
                <a:uLnTx/>
                <a:uFillTx/>
                <a:latin typeface="+mn-lt"/>
                <a:ea typeface="+mn-ea"/>
                <a:cs typeface="+mn-cs"/>
              </a:rPr>
              <a:t>GetComponent</a:t>
            </a:r>
            <a:r>
              <a:rPr kumimoji="0" lang="en-US" sz="2800" b="0" i="0" u="none" strike="noStrike" kern="1200" cap="none" spc="0" normalizeH="0" baseline="0" noProof="0" dirty="0" smtClean="0">
                <a:ln>
                  <a:noFill/>
                </a:ln>
                <a:solidFill>
                  <a:srgbClr val="000000"/>
                </a:solidFill>
                <a:effectLst/>
                <a:uLnTx/>
                <a:uFillTx/>
                <a:latin typeface="+mn-lt"/>
                <a:ea typeface="+mn-ea"/>
                <a:cs typeface="+mn-cs"/>
              </a:rPr>
              <a:t>(...) that expect a string parameter will always return a null value.</a:t>
            </a:r>
          </a:p>
          <a:p>
            <a:pPr marL="0" marR="0" lvl="1" indent="0" algn="l" defTabSz="457200" rtl="0" eaLnBrk="1" fontAlgn="auto" latinLnBrk="0" hangingPunct="1">
              <a:lnSpc>
                <a:spcPct val="95000"/>
              </a:lnSpc>
              <a:spcBef>
                <a:spcPct val="0"/>
              </a:spcBef>
              <a:spcAft>
                <a:spcPts val="0"/>
              </a:spcAft>
              <a:buClr>
                <a:srgbClr val="000000"/>
              </a:buClr>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000000"/>
              </a:buClr>
              <a:buSzTx/>
              <a:buFontTx/>
              <a:buNone/>
              <a:tabLst/>
              <a:defRPr/>
            </a:pPr>
            <a:r>
              <a:rPr kumimoji="0" lang="en-US" sz="2800" b="0" i="0" u="none" strike="noStrike" kern="1200" cap="none" spc="0" normalizeH="0" baseline="0" noProof="0" dirty="0" err="1" smtClean="0">
                <a:ln>
                  <a:noFill/>
                </a:ln>
                <a:solidFill>
                  <a:srgbClr val="000000"/>
                </a:solidFill>
                <a:effectLst/>
                <a:uLnTx/>
                <a:uFillTx/>
                <a:latin typeface="+mn-lt"/>
                <a:ea typeface="+mn-ea"/>
                <a:cs typeface="+mn-cs"/>
              </a:rPr>
              <a:t>Monobehaviour</a:t>
            </a:r>
            <a:r>
              <a:rPr kumimoji="0" lang="en-US" sz="2800" b="0" i="0" u="none" strike="noStrike" kern="1200" cap="none" spc="0" normalizeH="0" baseline="0" noProof="0" dirty="0" smtClean="0">
                <a:ln>
                  <a:noFill/>
                </a:ln>
                <a:solidFill>
                  <a:srgbClr val="000000"/>
                </a:solidFill>
                <a:effectLst/>
                <a:uLnTx/>
                <a:uFillTx/>
                <a:latin typeface="+mn-lt"/>
                <a:ea typeface="+mn-ea"/>
                <a:cs typeface="+mn-cs"/>
              </a:rPr>
              <a:t> visibility within the Unity Editor becomes broken if a base class is located in a DLL and then inherited by an object that is located inside of a second DLL.</a:t>
            </a:r>
          </a:p>
          <a:p>
            <a:pPr marL="0" marR="0" lvl="1" indent="0" algn="l" defTabSz="457200" rtl="0" eaLnBrk="1" fontAlgn="auto" latinLnBrk="0" hangingPunct="1">
              <a:lnSpc>
                <a:spcPct val="95000"/>
              </a:lnSpc>
              <a:spcBef>
                <a:spcPct val="0"/>
              </a:spcBef>
              <a:spcAft>
                <a:spcPts val="0"/>
              </a:spcAft>
              <a:buClr>
                <a:srgbClr val="000000"/>
              </a:buClr>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000000"/>
              </a:buClr>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The Unity Editor will automatically display documentation for public </a:t>
            </a:r>
            <a:r>
              <a:rPr kumimoji="0" lang="en-US" sz="2800" b="0" i="0" u="none" strike="noStrike" kern="1200" cap="none" spc="0" normalizeH="0" baseline="0" noProof="0" dirty="0" err="1" smtClean="0">
                <a:ln>
                  <a:noFill/>
                </a:ln>
                <a:solidFill>
                  <a:srgbClr val="000000"/>
                </a:solidFill>
                <a:effectLst/>
                <a:uLnTx/>
                <a:uFillTx/>
                <a:latin typeface="+mn-lt"/>
                <a:ea typeface="+mn-ea"/>
                <a:cs typeface="+mn-cs"/>
              </a:rPr>
              <a:t>MonoBehaviour</a:t>
            </a:r>
            <a:r>
              <a:rPr kumimoji="0" lang="en-US" sz="2800" b="0" i="0" u="none" strike="noStrike" kern="1200" cap="none" spc="0" normalizeH="0" baseline="0" noProof="0" dirty="0" smtClean="0">
                <a:ln>
                  <a:noFill/>
                </a:ln>
                <a:solidFill>
                  <a:srgbClr val="000000"/>
                </a:solidFill>
                <a:effectLst/>
                <a:uLnTx/>
                <a:uFillTx/>
                <a:latin typeface="+mn-lt"/>
                <a:ea typeface="+mn-ea"/>
                <a:cs typeface="+mn-cs"/>
              </a:rPr>
              <a:t> variables. Because the code is built as an DLL, the editor is no longer  able to parse the source code for comments.</a:t>
            </a:r>
            <a:endParaRPr kumimoji="0" lang="en-US" sz="3200" b="0" i="0" u="none" strike="noStrike" kern="1200" cap="none" spc="0" normalizeH="0" baseline="0" noProof="0" dirty="0" smtClean="0">
              <a:ln>
                <a:noFill/>
              </a:ln>
              <a:solidFill>
                <a:srgbClr val="6D6E71"/>
              </a:solidFill>
              <a:effectLst/>
              <a:uLnTx/>
              <a:uFillTx/>
              <a:latin typeface="+mn-lt"/>
              <a:ea typeface="+mn-ea"/>
              <a:cs typeface="+mn-cs"/>
            </a:endParaRPr>
          </a:p>
          <a:p>
            <a:pPr marL="411480" marR="0" lvl="1" indent="-308610" algn="l" defTabSz="457200" rtl="0" eaLnBrk="1" fontAlgn="auto" latinLnBrk="0" hangingPunct="1">
              <a:lnSpc>
                <a:spcPct val="95000"/>
              </a:lnSpc>
              <a:spcBef>
                <a:spcPct val="0"/>
              </a:spcBef>
              <a:spcAft>
                <a:spcPts val="0"/>
              </a:spcAft>
              <a:buClr>
                <a:srgbClr val="000000"/>
              </a:buClr>
              <a:buSzTx/>
              <a:buFontTx/>
              <a:buNone/>
              <a:tabLst/>
              <a:defRPr/>
            </a:pPr>
            <a:endParaRPr kumimoji="0" lang="en-US" sz="2800" b="0" i="0" u="none" strike="noStrike" kern="1200" cap="none" spc="0" normalizeH="0" baseline="0" noProof="0" dirty="0" smtClean="0">
              <a:ln>
                <a:noFill/>
              </a:ln>
              <a:solidFill>
                <a:srgbClr val="6D6E71"/>
              </a:solidFill>
              <a:effectLst/>
              <a:uLnTx/>
              <a:uFillTx/>
              <a:latin typeface="Frutiger Linotype"/>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F6E6A19C-CD03-4629-B9DD-B2B954A6699F}" type="slidenum">
              <a:rPr lang="en-US"/>
              <a:pPr/>
              <a:t>15</a:t>
            </a:fld>
            <a:endParaRPr lang="en-US"/>
          </a:p>
        </p:txBody>
      </p:sp>
      <p:sp>
        <p:nvSpPr>
          <p:cNvPr id="21505" name="Rectangle 1"/>
          <p:cNvSpPr>
            <a:spLocks noGrp="1" noRot="1" noChangeAspect="1" noChangeArrowheads="1"/>
          </p:cNvSpPr>
          <p:nvPr>
            <p:ph type="sldImg"/>
          </p:nvPr>
        </p:nvSpPr>
        <p:spPr>
          <a:ln/>
        </p:spPr>
      </p:sp>
      <p:sp>
        <p:nvSpPr>
          <p:cNvPr id="2150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charset="0"/>
              </a:rPr>
              <a:t>Because Unity was no longer </a:t>
            </a:r>
            <a:r>
              <a:rPr lang="en-US" sz="1600" dirty="0" smtClean="0">
                <a:solidFill>
                  <a:srgbClr val="000000"/>
                </a:solidFill>
                <a:latin typeface="Arial" charset="0"/>
              </a:rPr>
              <a:t>builds </a:t>
            </a:r>
            <a:r>
              <a:rPr lang="en-US" sz="1600" dirty="0">
                <a:solidFill>
                  <a:srgbClr val="000000"/>
                </a:solidFill>
                <a:latin typeface="Arial" charset="0"/>
              </a:rPr>
              <a:t>the code base, we wanted to make the process as seamless as possible. A small tool was developed to help copy the DLL’s into each of the Unity projects. </a:t>
            </a:r>
            <a:r>
              <a:rPr lang="en-US" sz="1600" dirty="0" smtClean="0">
                <a:solidFill>
                  <a:srgbClr val="000000"/>
                </a:solidFill>
                <a:latin typeface="Arial" charset="0"/>
              </a:rPr>
              <a:t>This helps make the process of deploying</a:t>
            </a:r>
            <a:r>
              <a:rPr lang="en-US" sz="1600" baseline="0" dirty="0" smtClean="0">
                <a:solidFill>
                  <a:srgbClr val="000000"/>
                </a:solidFill>
                <a:latin typeface="Arial" charset="0"/>
              </a:rPr>
              <a:t> </a:t>
            </a:r>
            <a:r>
              <a:rPr lang="en-US" sz="1600" baseline="0" dirty="0" err="1" smtClean="0">
                <a:solidFill>
                  <a:srgbClr val="000000"/>
                </a:solidFill>
                <a:latin typeface="Arial" charset="0"/>
              </a:rPr>
              <a:t>dlls</a:t>
            </a:r>
            <a:r>
              <a:rPr lang="en-US" sz="1600" baseline="0" dirty="0" smtClean="0">
                <a:solidFill>
                  <a:srgbClr val="000000"/>
                </a:solidFill>
                <a:latin typeface="Arial" charset="0"/>
              </a:rPr>
              <a:t> painless.</a:t>
            </a:r>
            <a:endParaRPr lang="en-US" dirty="0"/>
          </a:p>
          <a:p>
            <a:pPr>
              <a:lnSpc>
                <a:spcPct val="95000"/>
              </a:lnSpc>
              <a:spcBef>
                <a:spcPct val="0"/>
              </a:spcBef>
            </a:pPr>
            <a:r>
              <a:rPr lang="en-US" sz="1600" dirty="0">
                <a:solidFill>
                  <a:srgbClr val="000000"/>
                </a:solidFill>
                <a:latin typeface="Arial" charset="0"/>
              </a:rPr>
              <a:t> </a:t>
            </a:r>
            <a:endParaRPr lang="en-US" dirty="0"/>
          </a:p>
          <a:p>
            <a:pPr marL="0" marR="0" lvl="1" indent="-210312" algn="l" defTabSz="457200" rtl="0" eaLnBrk="1" fontAlgn="auto" latinLnBrk="0" hangingPunct="1">
              <a:lnSpc>
                <a:spcPct val="110000"/>
              </a:lnSpc>
              <a:spcBef>
                <a:spcPct val="0"/>
              </a:spcBef>
              <a:spcAft>
                <a:spcPts val="0"/>
              </a:spcAft>
              <a:buClr>
                <a:srgbClr val="6D6E71"/>
              </a:buClr>
              <a:buSzTx/>
              <a:buFont typeface="+mj-lt"/>
              <a:buAutoNum type="arabicParenR"/>
              <a:tabLst/>
              <a:defRPr/>
            </a:pPr>
            <a:r>
              <a:rPr kumimoji="0" lang="en-US" sz="2700" b="0" i="0" u="none" strike="noStrike" kern="1200" cap="none" spc="0" normalizeH="0" baseline="0" noProof="0" dirty="0" smtClean="0">
                <a:ln>
                  <a:noFill/>
                </a:ln>
                <a:solidFill>
                  <a:srgbClr val="6D6E71"/>
                </a:solidFill>
                <a:effectLst/>
                <a:uLnTx/>
                <a:uFillTx/>
                <a:latin typeface="Frutiger Linotype"/>
                <a:ea typeface="+mn-ea"/>
                <a:cs typeface="+mn-cs"/>
              </a:rPr>
              <a:t>To start the process, a programmer selects “Build Solution” within the development studio of their choice.</a:t>
            </a:r>
            <a:endParaRPr kumimoji="0" lang="en-US" sz="26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10312" algn="l" defTabSz="457200" rtl="0" eaLnBrk="1" fontAlgn="auto" latinLnBrk="0" hangingPunct="1">
              <a:lnSpc>
                <a:spcPct val="110000"/>
              </a:lnSpc>
              <a:spcBef>
                <a:spcPct val="0"/>
              </a:spcBef>
              <a:spcAft>
                <a:spcPts val="0"/>
              </a:spcAft>
              <a:buClr>
                <a:srgbClr val="6D6E71"/>
              </a:buClr>
              <a:buSzTx/>
              <a:buFont typeface="+mj-lt"/>
              <a:buAutoNum type="arabicParenR"/>
              <a:tabLst/>
              <a:defRPr/>
            </a:pPr>
            <a:r>
              <a:rPr kumimoji="0" lang="en-US" sz="2700" b="0" i="0" u="none" strike="noStrike" kern="1200" cap="none" spc="0" normalizeH="0" baseline="0" noProof="0" dirty="0" smtClean="0">
                <a:ln>
                  <a:noFill/>
                </a:ln>
                <a:solidFill>
                  <a:srgbClr val="6D6E71"/>
                </a:solidFill>
                <a:effectLst/>
                <a:uLnTx/>
                <a:uFillTx/>
                <a:latin typeface="Frutiger Linotype"/>
                <a:ea typeface="+mn-ea"/>
                <a:cs typeface="+mn-cs"/>
              </a:rPr>
              <a:t>If the build completed without any errors, the IDE will execute the build tool.</a:t>
            </a:r>
            <a:endParaRPr kumimoji="0" lang="en-US" sz="26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10312" algn="l" defTabSz="457200" rtl="0" eaLnBrk="1" fontAlgn="auto" latinLnBrk="0" hangingPunct="1">
              <a:lnSpc>
                <a:spcPct val="110000"/>
              </a:lnSpc>
              <a:spcBef>
                <a:spcPct val="0"/>
              </a:spcBef>
              <a:spcAft>
                <a:spcPts val="0"/>
              </a:spcAft>
              <a:buClr>
                <a:srgbClr val="6D6E71"/>
              </a:buClr>
              <a:buSzTx/>
              <a:buFont typeface="+mj-lt"/>
              <a:buAutoNum type="arabicParenR"/>
              <a:tabLst/>
              <a:defRPr/>
            </a:pPr>
            <a:r>
              <a:rPr kumimoji="0" lang="en-US" sz="2700" b="0" i="0" u="none" strike="noStrike" kern="1200" cap="none" spc="0" normalizeH="0" baseline="0" noProof="0" dirty="0" smtClean="0">
                <a:ln>
                  <a:noFill/>
                </a:ln>
                <a:solidFill>
                  <a:srgbClr val="6D6E71"/>
                </a:solidFill>
                <a:effectLst/>
                <a:uLnTx/>
                <a:uFillTx/>
                <a:latin typeface="Frutiger Linotype"/>
                <a:ea typeface="+mn-ea"/>
                <a:cs typeface="+mn-cs"/>
              </a:rPr>
              <a:t>This will cause each assembly and debug database (</a:t>
            </a:r>
            <a:r>
              <a:rPr kumimoji="0" lang="en-US" sz="2700" b="0" i="0" u="none" strike="noStrike" kern="1200" cap="none" spc="0" normalizeH="0" baseline="0" noProof="0" dirty="0" err="1" smtClean="0">
                <a:ln>
                  <a:noFill/>
                </a:ln>
                <a:solidFill>
                  <a:srgbClr val="6D6E71"/>
                </a:solidFill>
                <a:effectLst/>
                <a:uLnTx/>
                <a:uFillTx/>
                <a:latin typeface="Frutiger Linotype"/>
                <a:ea typeface="+mn-ea"/>
                <a:cs typeface="+mn-cs"/>
              </a:rPr>
              <a:t>mdb</a:t>
            </a:r>
            <a:r>
              <a:rPr kumimoji="0" lang="en-US" sz="2700" b="0" i="0" u="none" strike="noStrike" kern="1200" cap="none" spc="0" normalizeH="0" baseline="0" noProof="0" dirty="0" smtClean="0">
                <a:ln>
                  <a:noFill/>
                </a:ln>
                <a:solidFill>
                  <a:srgbClr val="6D6E71"/>
                </a:solidFill>
                <a:effectLst/>
                <a:uLnTx/>
                <a:uFillTx/>
                <a:latin typeface="Frutiger Linotype"/>
                <a:ea typeface="+mn-ea"/>
                <a:cs typeface="+mn-cs"/>
              </a:rPr>
              <a:t>) to be copied into each Unity project.</a:t>
            </a:r>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Note that we separate our client code</a:t>
            </a:r>
            <a:r>
              <a:rPr lang="en-US" sz="1600" baseline="0" dirty="0" smtClean="0">
                <a:solidFill>
                  <a:srgbClr val="000000"/>
                </a:solidFill>
                <a:latin typeface="Arial" charset="0"/>
              </a:rPr>
              <a:t> and editor code into separate DLL’s. This is because editor DLL’s must be copied into  an special subdirectory named “Editor” (just like normal editor scripts). We specially tag the editor</a:t>
            </a:r>
            <a:r>
              <a:rPr lang="en-US" sz="1600" dirty="0" smtClean="0">
                <a:solidFill>
                  <a:srgbClr val="000000"/>
                </a:solidFill>
                <a:latin typeface="Arial" charset="0"/>
              </a:rPr>
              <a:t> </a:t>
            </a:r>
            <a:r>
              <a:rPr lang="en-US" sz="1600" dirty="0">
                <a:solidFill>
                  <a:srgbClr val="000000"/>
                </a:solidFill>
                <a:latin typeface="Arial" charset="0"/>
              </a:rPr>
              <a:t>DLL’s </a:t>
            </a:r>
            <a:r>
              <a:rPr lang="en-US" sz="1600" dirty="0" smtClean="0">
                <a:solidFill>
                  <a:srgbClr val="000000"/>
                </a:solidFill>
                <a:latin typeface="Arial" charset="0"/>
              </a:rPr>
              <a:t> </a:t>
            </a:r>
            <a:r>
              <a:rPr lang="en-US" sz="1600" dirty="0">
                <a:solidFill>
                  <a:srgbClr val="000000"/>
                </a:solidFill>
                <a:latin typeface="Arial" charset="0"/>
              </a:rPr>
              <a:t>so that the copy tool </a:t>
            </a:r>
            <a:r>
              <a:rPr lang="en-US" sz="1600" dirty="0" smtClean="0">
                <a:solidFill>
                  <a:srgbClr val="000000"/>
                </a:solidFill>
                <a:latin typeface="Arial" charset="0"/>
              </a:rPr>
              <a:t>can identify them.</a:t>
            </a:r>
            <a:r>
              <a:rPr lang="en-US" sz="1600" baseline="0" dirty="0" smtClean="0">
                <a:solidFill>
                  <a:srgbClr val="000000"/>
                </a:solidFill>
                <a:latin typeface="Arial" charset="0"/>
              </a:rPr>
              <a:t> The tool will automatically copy all tagged DLL’s into the “Editor” directory for 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95000"/>
              </a:lnSpc>
              <a:spcBef>
                <a:spcPct val="0"/>
              </a:spcBef>
              <a:spcAft>
                <a:spcPts val="0"/>
              </a:spcAft>
              <a:buClr>
                <a:srgbClr val="6D6E71"/>
              </a:buClr>
              <a:buSzTx/>
              <a:buFontTx/>
              <a:buNone/>
              <a:tabLst/>
              <a:defRPr/>
            </a:pPr>
            <a:r>
              <a:rPr kumimoji="0" lang="en-US" sz="1800" b="0" i="0" u="none" strike="noStrike" kern="1200" cap="none" spc="0" normalizeH="0" baseline="0" noProof="0" dirty="0" smtClean="0">
                <a:ln>
                  <a:noFill/>
                </a:ln>
                <a:solidFill>
                  <a:srgbClr val="6D6E71"/>
                </a:solidFill>
                <a:effectLst/>
                <a:uLnTx/>
                <a:uFillTx/>
                <a:latin typeface="+mn-lt"/>
                <a:ea typeface="+mn-ea"/>
                <a:cs typeface="+mn-cs"/>
              </a:rPr>
              <a:t>Both MonoDevelop and Visual Studio have the capability to execute commands during the build process. We use this mechanism to trigger our DLL copy tool.</a:t>
            </a: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endParaRPr kumimoji="0" lang="en-US" sz="1800" b="0" i="0" u="none" strike="noStrike" kern="1200" cap="none" spc="0" normalizeH="0" baseline="0" noProof="0" dirty="0" smtClean="0">
              <a:ln>
                <a:noFill/>
              </a:ln>
              <a:solidFill>
                <a:srgbClr val="6D6E71"/>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r>
              <a:rPr kumimoji="0" lang="en-US" sz="1800" b="0" i="0" u="none" strike="noStrike" kern="1200" cap="none" spc="0" normalizeH="0" baseline="0" noProof="0" dirty="0" smtClean="0">
                <a:ln>
                  <a:noFill/>
                </a:ln>
                <a:solidFill>
                  <a:srgbClr val="6D6E71"/>
                </a:solidFill>
                <a:effectLst/>
                <a:uLnTx/>
                <a:uFillTx/>
                <a:latin typeface="+mn-lt"/>
                <a:ea typeface="+mn-ea"/>
                <a:cs typeface="+mn-cs"/>
              </a:rPr>
              <a:t>Unfortunately both Visual Studio and MonoDevelop handle the commands differently. </a:t>
            </a: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endParaRPr kumimoji="0" lang="en-US" sz="1800" b="0" i="0" u="none" strike="noStrike" kern="1200" cap="none" spc="0" normalizeH="0" baseline="0" noProof="0" dirty="0" smtClean="0">
              <a:ln>
                <a:noFill/>
              </a:ln>
              <a:solidFill>
                <a:srgbClr val="6D6E71"/>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r>
              <a:rPr kumimoji="0" lang="en-US" sz="1800" b="0" i="0" u="none" strike="noStrike" kern="1200" cap="none" spc="0" normalizeH="0" baseline="0" noProof="0" dirty="0" smtClean="0">
                <a:ln>
                  <a:noFill/>
                </a:ln>
                <a:solidFill>
                  <a:srgbClr val="6D6E71"/>
                </a:solidFill>
                <a:effectLst/>
                <a:uLnTx/>
                <a:uFillTx/>
                <a:latin typeface="+mn-lt"/>
                <a:ea typeface="+mn-ea"/>
                <a:cs typeface="+mn-cs"/>
              </a:rPr>
              <a:t>Visual Studio has what is known as build events. You can think of build events as bat files that are executed before or after the build. In our case, we use the post-build event to execute our </a:t>
            </a:r>
            <a:r>
              <a:rPr kumimoji="0" lang="en-US" sz="1800" b="0" i="0" u="none" strike="noStrike" kern="1200" cap="none" spc="0" normalizeH="0" baseline="0" noProof="0" dirty="0" err="1" smtClean="0">
                <a:ln>
                  <a:noFill/>
                </a:ln>
                <a:solidFill>
                  <a:srgbClr val="6D6E71"/>
                </a:solidFill>
                <a:effectLst/>
                <a:uLnTx/>
                <a:uFillTx/>
                <a:latin typeface="+mn-lt"/>
                <a:ea typeface="+mn-ea"/>
                <a:cs typeface="+mn-cs"/>
              </a:rPr>
              <a:t>dll</a:t>
            </a:r>
            <a:r>
              <a:rPr kumimoji="0" lang="en-US" sz="1800" b="0" i="0" u="none" strike="noStrike" kern="1200" cap="none" spc="0" normalizeH="0" baseline="0" noProof="0" dirty="0" smtClean="0">
                <a:ln>
                  <a:noFill/>
                </a:ln>
                <a:solidFill>
                  <a:srgbClr val="6D6E71"/>
                </a:solidFill>
                <a:effectLst/>
                <a:uLnTx/>
                <a:uFillTx/>
                <a:latin typeface="+mn-lt"/>
                <a:ea typeface="+mn-ea"/>
                <a:cs typeface="+mn-cs"/>
              </a:rPr>
              <a:t> copy tool.</a:t>
            </a:r>
          </a:p>
          <a:p>
            <a:pPr marL="411480" marR="0" lvl="1" indent="0" algn="l" defTabSz="457200" rtl="0" eaLnBrk="1" fontAlgn="auto" latinLnBrk="0" hangingPunct="1">
              <a:lnSpc>
                <a:spcPct val="95000"/>
              </a:lnSpc>
              <a:spcBef>
                <a:spcPct val="0"/>
              </a:spcBef>
              <a:spcAft>
                <a:spcPts val="0"/>
              </a:spcAft>
              <a:buClr>
                <a:srgbClr val="6D6E71"/>
              </a:buClr>
              <a:buSzTx/>
              <a:buFontTx/>
              <a:buNone/>
              <a:tabLst/>
              <a:defRPr/>
            </a:pPr>
            <a:endParaRPr kumimoji="0" lang="en-US" sz="1800" b="0" i="0" u="none" strike="noStrike" kern="1200" cap="none" spc="0" normalizeH="0" baseline="0" noProof="0" dirty="0" smtClean="0">
              <a:ln>
                <a:noFill/>
              </a:ln>
              <a:solidFill>
                <a:srgbClr val="6D6E71"/>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endParaRPr lang="en-US" sz="1800"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MonoDevelop has what is known as custom commands. </a:t>
            </a:r>
          </a:p>
          <a:p>
            <a:endParaRPr lang="en-US" dirty="0" smtClean="0"/>
          </a:p>
          <a:p>
            <a:r>
              <a:rPr lang="en-US" dirty="0" smtClean="0"/>
              <a:t>Custom commands are single commands that will execute before</a:t>
            </a:r>
            <a:r>
              <a:rPr lang="en-US" baseline="0" dirty="0" smtClean="0"/>
              <a:t> or after a build. It is possible to specify multiple commands. However, they can only be executed in a linear fashion. Therefore, you may need to execute a bat file if there is a need for complex logic. We avoided the issue by having our complex logic housed within an actual program (the </a:t>
            </a:r>
            <a:r>
              <a:rPr lang="en-US" baseline="0" dirty="0" err="1" smtClean="0"/>
              <a:t>dll</a:t>
            </a:r>
            <a:r>
              <a:rPr lang="en-US" baseline="0" dirty="0" smtClean="0"/>
              <a:t> copy tool). This allowed us to keep both our Visual Studio build events and MonoDevelop custom commands similar.</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95000"/>
              </a:lnSpc>
              <a:spcBef>
                <a:spcPct val="0"/>
              </a:spcBef>
              <a:spcAft>
                <a:spcPts val="0"/>
              </a:spcAft>
              <a:buClr>
                <a:srgbClr val="6D6E71"/>
              </a:buClr>
              <a:buSzTx/>
              <a:buFontTx/>
              <a:buNone/>
              <a:tabLst/>
              <a:defRPr/>
            </a:pPr>
            <a:r>
              <a:rPr kumimoji="0" lang="en-US" sz="2600" b="0" i="0" u="none" strike="noStrike" kern="1200" cap="none" spc="0" normalizeH="0" baseline="0" noProof="0" dirty="0" smtClean="0">
                <a:ln>
                  <a:noFill/>
                </a:ln>
                <a:solidFill>
                  <a:srgbClr val="6D6E71"/>
                </a:solidFill>
                <a:effectLst/>
                <a:uLnTx/>
                <a:uFillTx/>
                <a:latin typeface="+mn-lt"/>
                <a:ea typeface="+mn-ea"/>
                <a:cs typeface="+mn-cs"/>
              </a:rPr>
              <a:t>You may want to setup your c-sharp projects for both MonoDevelop and Visual studio. In this case, you will discover that both MonoDevelop and Visual Studio will improperly insert their own version of the c-sharp target import into the project file. </a:t>
            </a: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endParaRPr kumimoji="0" lang="en-US" sz="2600" b="0" i="0" u="none" strike="noStrike" kern="1200" cap="none" spc="0" normalizeH="0" baseline="0" noProof="0" dirty="0" smtClean="0">
              <a:ln>
                <a:noFill/>
              </a:ln>
              <a:solidFill>
                <a:srgbClr val="6D6E71"/>
              </a:solidFill>
              <a:effectLst/>
              <a:uLnTx/>
              <a:uFillTx/>
              <a:latin typeface="+mn-lt"/>
              <a:ea typeface="+mn-ea"/>
              <a:cs typeface="+mn-cs"/>
            </a:endParaRPr>
          </a:p>
          <a:p>
            <a:pPr marL="0" marR="0" lvl="1" indent="0" algn="l" defTabSz="457200" rtl="0" eaLnBrk="1" fontAlgn="auto" latinLnBrk="0" hangingPunct="1">
              <a:lnSpc>
                <a:spcPct val="95000"/>
              </a:lnSpc>
              <a:spcBef>
                <a:spcPct val="0"/>
              </a:spcBef>
              <a:spcAft>
                <a:spcPts val="0"/>
              </a:spcAft>
              <a:buClr>
                <a:srgbClr val="6D6E71"/>
              </a:buClr>
              <a:buSzTx/>
              <a:buFontTx/>
              <a:buNone/>
              <a:tabLst/>
              <a:defRPr/>
            </a:pPr>
            <a:r>
              <a:rPr kumimoji="0" lang="en-US" sz="2600" b="0" i="0" u="none" strike="noStrike" kern="1200" cap="none" spc="0" normalizeH="0" baseline="0" noProof="0" dirty="0" smtClean="0">
                <a:ln>
                  <a:noFill/>
                </a:ln>
                <a:solidFill>
                  <a:srgbClr val="6D6E71"/>
                </a:solidFill>
                <a:effectLst/>
                <a:uLnTx/>
                <a:uFillTx/>
                <a:latin typeface="+mn-lt"/>
                <a:ea typeface="+mn-ea"/>
                <a:cs typeface="+mn-cs"/>
              </a:rPr>
              <a:t>The target should not be imported twice. You will notice that </a:t>
            </a:r>
            <a:r>
              <a:rPr kumimoji="0" lang="en-US" sz="2200" b="0" i="0" u="none" strike="noStrike" kern="1200" cap="none" spc="0" normalizeH="0" baseline="0" noProof="0" dirty="0" smtClean="0">
                <a:ln>
                  <a:noFill/>
                </a:ln>
                <a:solidFill>
                  <a:srgbClr val="6D6E71"/>
                </a:solidFill>
                <a:effectLst/>
                <a:uLnTx/>
                <a:uFillTx/>
                <a:latin typeface="+mn-lt"/>
                <a:ea typeface="+mn-ea"/>
                <a:cs typeface="+mn-cs"/>
              </a:rPr>
              <a:t>Visual Studio spits out warnings about the problem. You can easily correct the issue by manually editing the project file in notepad. Just find the extra import element and delete it to resolve the build warning. </a:t>
            </a:r>
            <a:endParaRPr kumimoji="0" lang="en-US" sz="2800" b="0" i="0" u="none" strike="noStrike" kern="1200" cap="none" spc="0" normalizeH="0" baseline="0" noProof="0" dirty="0" smtClean="0">
              <a:ln>
                <a:noFill/>
              </a:ln>
              <a:solidFill>
                <a:srgbClr val="6D6E71"/>
              </a:solidFill>
              <a:effectLst/>
              <a:uLnTx/>
              <a:uFillTx/>
              <a:latin typeface="+mn-lt"/>
              <a:ea typeface="+mn-ea"/>
              <a:cs typeface="+mn-cs"/>
            </a:endParaRPr>
          </a:p>
          <a:p>
            <a:pPr marL="0" indent="0"/>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19D8CE89-DFD1-4724-8907-EA3B432C9AB0}" type="slidenum">
              <a:rPr lang="en-US"/>
              <a:pPr/>
              <a:t>19</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marL="0" marR="0" indent="0" algn="l" defTabSz="914400" rtl="0" eaLnBrk="1" fontAlgn="auto" latinLnBrk="0" hangingPunct="1">
              <a:lnSpc>
                <a:spcPct val="95000"/>
              </a:lnSpc>
              <a:spcBef>
                <a:spcPct val="0"/>
              </a:spcBef>
              <a:spcAft>
                <a:spcPts val="0"/>
              </a:spcAft>
              <a:buClrTx/>
              <a:buSzTx/>
              <a:buFontTx/>
              <a:buNone/>
              <a:tabLst/>
              <a:defRPr/>
            </a:pPr>
            <a:r>
              <a:rPr lang="en-US" sz="1600" dirty="0" smtClean="0">
                <a:solidFill>
                  <a:srgbClr val="000000"/>
                </a:solidFill>
                <a:latin typeface="+mn-lt"/>
              </a:rPr>
              <a:t>It is still possible to use the Unity debugger with external DLL’s. Although it does take a bit of setup work. </a:t>
            </a:r>
          </a:p>
          <a:p>
            <a:pPr>
              <a:lnSpc>
                <a:spcPct val="95000"/>
              </a:lnSpc>
              <a:spcBef>
                <a:spcPct val="0"/>
              </a:spcBef>
            </a:pPr>
            <a:endParaRPr lang="en-US" sz="1600" dirty="0" smtClean="0">
              <a:solidFill>
                <a:srgbClr val="000000"/>
              </a:solidFill>
              <a:latin typeface="+mn-lt"/>
            </a:endParaRPr>
          </a:p>
          <a:p>
            <a:pPr>
              <a:lnSpc>
                <a:spcPct val="95000"/>
              </a:lnSpc>
              <a:spcBef>
                <a:spcPct val="0"/>
              </a:spcBef>
            </a:pPr>
            <a:r>
              <a:rPr lang="en-US" sz="1600" dirty="0" smtClean="0">
                <a:solidFill>
                  <a:srgbClr val="000000"/>
                </a:solidFill>
                <a:latin typeface="+mn-lt"/>
              </a:rPr>
              <a:t>The  program database (PDB) file is an proprietary format developed by Microsoft for storing program debugging and build state information. </a:t>
            </a:r>
            <a:r>
              <a:rPr lang="en-US" sz="1600" baseline="0" dirty="0" smtClean="0">
                <a:solidFill>
                  <a:srgbClr val="000000"/>
                </a:solidFill>
                <a:latin typeface="+mn-lt"/>
              </a:rPr>
              <a:t> </a:t>
            </a:r>
            <a:r>
              <a:rPr lang="en-US" sz="1600" dirty="0" smtClean="0">
                <a:solidFill>
                  <a:srgbClr val="000000"/>
                </a:solidFill>
                <a:latin typeface="+mn-lt"/>
              </a:rPr>
              <a:t>Since the PDB format is not open source the mono team decided to create their own format (MDB).</a:t>
            </a:r>
            <a:r>
              <a:rPr lang="en-US" sz="1600" baseline="0" dirty="0" smtClean="0">
                <a:solidFill>
                  <a:srgbClr val="000000"/>
                </a:solidFill>
                <a:latin typeface="+mn-lt"/>
              </a:rPr>
              <a:t> </a:t>
            </a:r>
            <a:r>
              <a:rPr lang="en-US" sz="1600" dirty="0" smtClean="0">
                <a:solidFill>
                  <a:srgbClr val="000000"/>
                </a:solidFill>
                <a:latin typeface="+mn-lt"/>
              </a:rPr>
              <a:t>Because of this, we must use MonoDevelop to generate the debug symbols.</a:t>
            </a:r>
          </a:p>
          <a:p>
            <a:pPr>
              <a:lnSpc>
                <a:spcPct val="95000"/>
              </a:lnSpc>
              <a:spcBef>
                <a:spcPct val="0"/>
              </a:spcBef>
            </a:pPr>
            <a:endParaRPr lang="en-US" sz="1600" dirty="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and framework</a:t>
            </a:r>
            <a:r>
              <a:rPr lang="en-US" baseline="0" dirty="0" smtClean="0"/>
              <a:t> I am about to discuss was originally developed for </a:t>
            </a:r>
            <a:r>
              <a:rPr lang="en-US" b="1" baseline="0" dirty="0" smtClean="0"/>
              <a:t>*</a:t>
            </a:r>
            <a:r>
              <a:rPr lang="en-US" b="0" baseline="0" dirty="0" err="1" smtClean="0"/>
              <a:t>Mechatars</a:t>
            </a:r>
            <a:r>
              <a:rPr lang="en-US" baseline="0" dirty="0" smtClean="0"/>
              <a:t>. We wanted to build a an extendable framework that can be quickly applied to new projects. More recently, the framework was used to get our </a:t>
            </a:r>
            <a:r>
              <a:rPr lang="en-US" baseline="0" dirty="0" err="1" smtClean="0"/>
              <a:t>Innercube</a:t>
            </a:r>
            <a:r>
              <a:rPr lang="en-US" baseline="0" dirty="0" smtClean="0"/>
              <a:t> puzzle game off the ground and running.</a:t>
            </a:r>
          </a:p>
          <a:p>
            <a:endParaRPr lang="en-US" baseline="0" dirty="0" smtClean="0"/>
          </a:p>
          <a:p>
            <a:endParaRPr lang="en-US" baseline="0" dirty="0" smtClean="0"/>
          </a:p>
          <a:p>
            <a:r>
              <a:rPr lang="en-US" b="1" baseline="0" dirty="0" smtClean="0"/>
              <a:t>*</a:t>
            </a:r>
            <a:r>
              <a:rPr lang="en-US" baseline="0" dirty="0" err="1" smtClean="0"/>
              <a:t>Mechatars</a:t>
            </a:r>
            <a:r>
              <a:rPr lang="en-US" baseline="0" dirty="0" smtClean="0"/>
              <a:t> is a blended reality game that exists both online and in toy robot form. (www.mechatars.com)</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 of the box, the OSX version of MonoDevelop is setup</a:t>
            </a:r>
            <a:r>
              <a:rPr lang="en-US" baseline="0" dirty="0" smtClean="0"/>
              <a:t> to target Mono as the runtime. Therefore, we do not need to change any settings.</a:t>
            </a:r>
            <a:endParaRPr lang="en-US" dirty="0" smtClean="0"/>
          </a:p>
          <a:p>
            <a:endParaRPr lang="en-US" dirty="0" smtClean="0"/>
          </a:p>
          <a:p>
            <a:r>
              <a:rPr lang="en-US" dirty="0" smtClean="0"/>
              <a:t>The</a:t>
            </a:r>
            <a:r>
              <a:rPr lang="en-US" baseline="0" dirty="0" smtClean="0"/>
              <a:t> Windows version of MonoDevelop is setup to use the Microsoft .NET Framework by default. In order to build the mono debug database files, we must configure the IDE to target the mono runtime. </a:t>
            </a:r>
          </a:p>
          <a:p>
            <a:endParaRPr lang="en-US" baseline="0" dirty="0" smtClean="0"/>
          </a:p>
          <a:p>
            <a:r>
              <a:rPr lang="en-US" baseline="0" dirty="0" smtClean="0"/>
              <a:t>There are two methods for doing this:</a:t>
            </a:r>
          </a:p>
          <a:p>
            <a:endParaRPr lang="en-US" baseline="0" dirty="0" smtClean="0"/>
          </a:p>
          <a:p>
            <a:pPr>
              <a:buFont typeface="Arial" pitchFamily="34" charset="0"/>
              <a:buChar char="•"/>
            </a:pPr>
            <a:r>
              <a:rPr lang="en-US" baseline="0" dirty="0" smtClean="0"/>
              <a:t> The easiest way is to download and install the official mono SDK.</a:t>
            </a:r>
          </a:p>
          <a:p>
            <a:pPr>
              <a:buFont typeface="Arial" pitchFamily="34" charset="0"/>
              <a:buChar char="•"/>
            </a:pPr>
            <a:r>
              <a:rPr lang="en-US" baseline="0" dirty="0" smtClean="0"/>
              <a:t> The second method involves editing </a:t>
            </a:r>
            <a:r>
              <a:rPr lang="en-US" baseline="0" dirty="0" err="1" smtClean="0"/>
              <a:t>MonoDevelop’s</a:t>
            </a:r>
            <a:r>
              <a:rPr lang="en-US" baseline="0" dirty="0" smtClean="0"/>
              <a:t> configuration files to point at Unity’s Mono directory.</a:t>
            </a:r>
          </a:p>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First grab  a copy of the Mono SDK from the official website. I would recommend using the same version of Mono that the Unity team built against (v2.6.1)</a:t>
            </a:r>
          </a:p>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endPar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After installing the SDK, launch MonoDevelop and navigate to the preferences menu. Find the .NET Runtime options and set the default to the Mono runtime we installed.</a:t>
            </a:r>
          </a:p>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endPar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endPar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None/>
              <a:tabLst/>
              <a:defRPr/>
            </a:pPr>
            <a:r>
              <a:rPr kumimoji="0" lang="en-US" sz="2400" b="1" i="0" u="none" strike="noStrike" kern="1200" cap="none" spc="0" normalizeH="0" baseline="0" noProof="0" dirty="0" smtClean="0">
                <a:ln>
                  <a:noFill/>
                </a:ln>
                <a:solidFill>
                  <a:srgbClr val="6D6E71"/>
                </a:solidFill>
                <a:effectLst/>
                <a:uLnTx/>
                <a:uFillTx/>
                <a:latin typeface="Frutiger Linotype"/>
                <a:ea typeface="+mn-ea"/>
                <a:cs typeface="+mn-cs"/>
              </a:rPr>
              <a:t>Full Instructions:</a:t>
            </a:r>
          </a:p>
          <a:p>
            <a:pPr marL="0" marR="0" lvl="1" indent="-237744" algn="l" defTabSz="457200" rtl="0" eaLnBrk="1" fontAlgn="auto" latinLnBrk="0" hangingPunct="1">
              <a:lnSpc>
                <a:spcPct val="95000"/>
              </a:lnSpc>
              <a:spcBef>
                <a:spcPct val="0"/>
              </a:spcBef>
              <a:spcAft>
                <a:spcPts val="0"/>
              </a:spcAft>
              <a:buClr>
                <a:srgbClr val="6D6E71"/>
              </a:buClr>
              <a:buSzTx/>
              <a:buFont typeface="+mj-lt"/>
              <a:buAutoNum type="arabicParenR"/>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Grab  a copy of the Mono SDK from the official website. I would recommend using the same version of Mono that the Unity team built against (v2.6.1).</a:t>
            </a:r>
            <a:b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b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
            </a:r>
            <a:b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br>
            <a:r>
              <a:rPr kumimoji="0" lang="en-US" sz="2400" b="0" i="0" u="sng" strike="noStrike" kern="1200" cap="none" spc="0" normalizeH="0" baseline="0" noProof="0" dirty="0" smtClean="0">
                <a:ln>
                  <a:noFill/>
                </a:ln>
                <a:solidFill>
                  <a:srgbClr val="6D6E71"/>
                </a:solidFill>
                <a:effectLst/>
                <a:uLnTx/>
                <a:uFillTx/>
                <a:latin typeface="Frutiger Linotype"/>
                <a:ea typeface="+mn-ea"/>
                <a:cs typeface="+mn-cs"/>
                <a:hlinkClick r:id="rId3"/>
              </a:rPr>
              <a:t>http://mono-project.com/OldReleases</a:t>
            </a:r>
            <a:br>
              <a:rPr kumimoji="0" lang="en-US" sz="2400" b="0" i="0" u="sng" strike="noStrike" kern="1200" cap="none" spc="0" normalizeH="0" baseline="0" noProof="0" dirty="0" smtClean="0">
                <a:ln>
                  <a:noFill/>
                </a:ln>
                <a:solidFill>
                  <a:srgbClr val="6D6E71"/>
                </a:solidFill>
                <a:effectLst/>
                <a:uLnTx/>
                <a:uFillTx/>
                <a:latin typeface="Frutiger Linotype"/>
                <a:ea typeface="+mn-ea"/>
                <a:cs typeface="+mn-cs"/>
                <a:hlinkClick r:id="rId3"/>
              </a:rPr>
            </a:br>
            <a:endParaRPr kumimoji="0" lang="en-US" sz="2400" b="0" i="0" u="sng" strike="noStrike" kern="1200" cap="none" spc="0" normalizeH="0" baseline="0" noProof="0" dirty="0" smtClean="0">
              <a:ln>
                <a:noFill/>
              </a:ln>
              <a:solidFill>
                <a:srgbClr val="6D6E71"/>
              </a:solidFill>
              <a:effectLst/>
              <a:uLnTx/>
              <a:uFillTx/>
              <a:latin typeface="Frutiger Linotype"/>
              <a:ea typeface="+mn-ea"/>
              <a:cs typeface="+mn-cs"/>
              <a:hlinkClick r:id="rId3"/>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AutoNum type="arabicParenR"/>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Install the SDK with the default settings.</a:t>
            </a:r>
            <a:endParaRPr kumimoji="0" lang="en-US" sz="28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AutoNum type="arabicParenR"/>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Launch </a:t>
            </a:r>
            <a:r>
              <a:rPr kumimoji="0" lang="en-US" sz="2400" b="0" i="0" u="none" strike="noStrike" kern="1200" cap="none" spc="0" normalizeH="0" baseline="0" noProof="0" dirty="0" err="1" smtClean="0">
                <a:ln>
                  <a:noFill/>
                </a:ln>
                <a:solidFill>
                  <a:srgbClr val="6D6E71"/>
                </a:solidFill>
                <a:effectLst/>
                <a:uLnTx/>
                <a:uFillTx/>
                <a:latin typeface="Frutiger Linotype"/>
                <a:ea typeface="+mn-ea"/>
                <a:cs typeface="+mn-cs"/>
              </a:rPr>
              <a:t>Monodevelop</a:t>
            </a: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 and navigate to the </a:t>
            </a:r>
            <a:b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b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“Tools-&gt;Preferences” menu.</a:t>
            </a:r>
            <a:endParaRPr kumimoji="0" lang="en-US" sz="28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AutoNum type="arabicParenR"/>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Select "Preferences-&gt;.NET Runtimes" from the left hand tree view.</a:t>
            </a:r>
            <a:endParaRPr kumimoji="0" lang="en-US" sz="2800" b="0" i="0" u="none" strike="noStrike" kern="1200" cap="none" spc="0" normalizeH="0" baseline="0" noProof="0" dirty="0" smtClean="0">
              <a:ln>
                <a:noFill/>
              </a:ln>
              <a:solidFill>
                <a:srgbClr val="6D6E71"/>
              </a:solidFill>
              <a:effectLst/>
              <a:uLnTx/>
              <a:uFillTx/>
              <a:latin typeface="Frutiger Linotype"/>
              <a:ea typeface="+mn-ea"/>
              <a:cs typeface="+mn-cs"/>
            </a:endParaRPr>
          </a:p>
          <a:p>
            <a:pPr marL="0" marR="0" lvl="1" indent="-237744" algn="l" defTabSz="457200" rtl="0" eaLnBrk="1" fontAlgn="auto" latinLnBrk="0" hangingPunct="1">
              <a:lnSpc>
                <a:spcPct val="95000"/>
              </a:lnSpc>
              <a:spcBef>
                <a:spcPct val="0"/>
              </a:spcBef>
              <a:spcAft>
                <a:spcPts val="0"/>
              </a:spcAft>
              <a:buClr>
                <a:srgbClr val="6D6E71"/>
              </a:buClr>
              <a:buSzTx/>
              <a:buFont typeface="+mj-lt"/>
              <a:buAutoNum type="arabicParenR"/>
              <a:tabLst/>
              <a:defRPr/>
            </a:pPr>
            <a:r>
              <a:rPr kumimoji="0" lang="en-US" sz="2400" b="0" i="0" u="none" strike="noStrike" kern="1200" cap="none" spc="0" normalizeH="0" baseline="0" noProof="0" dirty="0" smtClean="0">
                <a:ln>
                  <a:noFill/>
                </a:ln>
                <a:solidFill>
                  <a:srgbClr val="6D6E71"/>
                </a:solidFill>
                <a:effectLst/>
                <a:uLnTx/>
                <a:uFillTx/>
                <a:latin typeface="Frutiger Linotype"/>
                <a:ea typeface="+mn-ea"/>
                <a:cs typeface="+mn-cs"/>
              </a:rPr>
              <a:t>Finally select "Mono 2.6.1" and click the "Set as Default" button.</a:t>
            </a:r>
          </a:p>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I will</a:t>
            </a:r>
            <a:r>
              <a:rPr lang="en-US" baseline="0" dirty="0" smtClean="0"/>
              <a:t> walk you through the harder method. This method involves editing the MonoDevelop configuration files. We must manually do this because of a bug in the version of MonoDevelop that is bundled with Unity (v3.3 &amp; v3.4). The “Add” button in the .NET Runtime options does not function correctly. However, we can work around the problem until it is addressed.</a:t>
            </a:r>
          </a:p>
          <a:p>
            <a:endParaRPr lang="en-US" baseline="0" dirty="0" smtClean="0"/>
          </a:p>
          <a:p>
            <a:r>
              <a:rPr lang="en-US" baseline="0" dirty="0" smtClean="0"/>
              <a:t>First make sure to close all running instances of MonoDevelop MonoDevelop automatically saves changes to it’s configuration files. Therefore, it may nuke our manual changes if it is running.</a:t>
            </a:r>
          </a:p>
          <a:p>
            <a:endParaRPr lang="en-US" baseline="0" dirty="0" smtClean="0"/>
          </a:p>
          <a:p>
            <a:r>
              <a:rPr lang="en-US" sz="1200" dirty="0" smtClean="0"/>
              <a:t>Navigate to the MonoDevelop configuration directory and</a:t>
            </a:r>
            <a:r>
              <a:rPr lang="en-US" sz="1200" baseline="0" dirty="0" smtClean="0"/>
              <a:t> create a new file named “mono-runtimes.xml”. The directory will differ based on the operating system you are running. Next enter the XML that is displayed on this slide. Note that you may need to change the path if you installed Unity in a non default location.</a:t>
            </a:r>
          </a:p>
          <a:p>
            <a:endParaRPr lang="en-US" sz="1200" baseline="0" dirty="0" smtClean="0"/>
          </a:p>
          <a:p>
            <a:endParaRPr lang="en-US" sz="1200" baseline="0" dirty="0" smtClean="0"/>
          </a:p>
          <a:p>
            <a:r>
              <a:rPr lang="en-US" sz="1200" b="1" baseline="0" dirty="0" smtClean="0"/>
              <a:t>For Reference:</a:t>
            </a:r>
          </a:p>
          <a:p>
            <a:r>
              <a:rPr lang="en-US" sz="1200" dirty="0" smtClean="0"/>
              <a:t>&lt;</a:t>
            </a:r>
            <a:r>
              <a:rPr lang="en-US" sz="1200" dirty="0" err="1" smtClean="0"/>
              <a:t>RuntimeCollection</a:t>
            </a:r>
            <a:r>
              <a:rPr lang="en-US" sz="1200" dirty="0" smtClean="0"/>
              <a:t>&gt;</a:t>
            </a:r>
            <a:br>
              <a:rPr lang="en-US" sz="1200" dirty="0" smtClean="0"/>
            </a:br>
            <a:r>
              <a:rPr lang="en-US" sz="1200" dirty="0" smtClean="0"/>
              <a:t>      &lt;</a:t>
            </a:r>
            <a:r>
              <a:rPr lang="en-US" sz="1200" dirty="0" err="1" smtClean="0"/>
              <a:t>MonoRuntimeInfo</a:t>
            </a:r>
            <a:r>
              <a:rPr lang="en-US" sz="1200" dirty="0" smtClean="0"/>
              <a:t> prefix="C:\Program Files\Unity\Editor\Data\Mono”/&gt;</a:t>
            </a:r>
            <a:br>
              <a:rPr lang="en-US" sz="1200" dirty="0" smtClean="0"/>
            </a:br>
            <a:r>
              <a:rPr lang="en-US" sz="1200" dirty="0" smtClean="0"/>
              <a:t>&lt;/</a:t>
            </a:r>
            <a:r>
              <a:rPr lang="en-US" sz="1200" dirty="0" err="1" smtClean="0"/>
              <a:t>RuntimeCollection</a:t>
            </a:r>
            <a:r>
              <a:rPr lang="en-US" sz="1200" dirty="0" smtClean="0"/>
              <a:t>&gt;</a:t>
            </a:r>
          </a:p>
        </p:txBody>
      </p:sp>
      <p:sp>
        <p:nvSpPr>
          <p:cNvPr id="4" name="Slide Number Placeholder 3"/>
          <p:cNvSpPr>
            <a:spLocks noGrp="1"/>
          </p:cNvSpPr>
          <p:nvPr>
            <p:ph type="sldNum" sz="quarter" idx="10"/>
          </p:nvPr>
        </p:nvSpPr>
        <p:spPr/>
        <p:txBody>
          <a:bodyPr/>
          <a:lstStyle/>
          <a:p>
            <a:fld id="{B36BCB27-A446-4242-994B-61F6F8572BA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charset="0"/>
              </a:rPr>
              <a:t>Now we must open</a:t>
            </a:r>
            <a:r>
              <a:rPr lang="en-US" sz="1200" baseline="0" dirty="0" smtClean="0">
                <a:latin typeface="Arial" charset="0"/>
              </a:rPr>
              <a:t> the “MonoDevelopProperties.xml” and locate the </a:t>
            </a:r>
            <a:r>
              <a:rPr lang="en-US" sz="1200" baseline="0" dirty="0" err="1" smtClean="0">
                <a:latin typeface="Arial" charset="0"/>
              </a:rPr>
              <a:t>DefaultTargetRuntime</a:t>
            </a:r>
            <a:r>
              <a:rPr lang="en-US" sz="1200" baseline="0" dirty="0" smtClean="0">
                <a:latin typeface="Arial" charset="0"/>
              </a:rPr>
              <a:t>. Change the current value to be “Mono Unknown” and proceed to save your changes.</a:t>
            </a:r>
            <a:endParaRPr lang="en-US" sz="1200" dirty="0" smtClean="0">
              <a:latin typeface="Arial" charset="0"/>
            </a:endParaRPr>
          </a:p>
          <a:p>
            <a:endParaRPr lang="en-US" sz="1200" dirty="0" smtClean="0">
              <a:latin typeface="Arial" charset="0"/>
            </a:endParaRPr>
          </a:p>
          <a:p>
            <a:r>
              <a:rPr lang="en-US" sz="1200" b="1" dirty="0" smtClean="0">
                <a:latin typeface="Arial" charset="0"/>
              </a:rPr>
              <a:t>For reference:</a:t>
            </a:r>
          </a:p>
          <a:p>
            <a:r>
              <a:rPr lang="en-US" sz="1200" dirty="0" smtClean="0">
                <a:latin typeface="Arial" charset="0"/>
              </a:rPr>
              <a:t>&lt;Property key="</a:t>
            </a:r>
            <a:r>
              <a:rPr lang="en-US" sz="1200" dirty="0" err="1" smtClean="0">
                <a:latin typeface="Arial" charset="0"/>
              </a:rPr>
              <a:t>MonoDevelop.Ide.DefaultTargetRuntime</a:t>
            </a:r>
            <a:r>
              <a:rPr lang="en-US" sz="1200" dirty="0" smtClean="0">
                <a:latin typeface="Arial" charset="0"/>
              </a:rPr>
              <a:t>" value="Mono Unknown"/&gt;</a:t>
            </a:r>
            <a:r>
              <a:rPr lang="en-US" sz="1600" dirty="0" smtClean="0">
                <a:latin typeface="Arial" charset="0"/>
              </a:rPr>
              <a:t/>
            </a:r>
            <a:br>
              <a:rPr lang="en-US" sz="1600" dirty="0" smtClean="0">
                <a:latin typeface="Arial" charset="0"/>
              </a:rPr>
            </a:b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everything went well,</a:t>
            </a:r>
            <a:r>
              <a:rPr lang="en-US" baseline="0" dirty="0" smtClean="0"/>
              <a:t> the Unity Mono runtime should be set as the default the next time you start MonoDevelop.</a:t>
            </a:r>
          </a:p>
          <a:p>
            <a:endParaRPr lang="en-US" baseline="0" dirty="0" smtClean="0"/>
          </a:p>
          <a:p>
            <a:endParaRPr lang="en-US" baseline="0" dirty="0" smtClean="0"/>
          </a:p>
          <a:p>
            <a:r>
              <a:rPr lang="en-US" b="1" dirty="0" smtClean="0"/>
              <a:t>* </a:t>
            </a:r>
            <a:r>
              <a:rPr lang="en-US" b="0" dirty="0" smtClean="0"/>
              <a:t>You</a:t>
            </a:r>
            <a:r>
              <a:rPr lang="en-US" b="0" baseline="0" dirty="0" smtClean="0"/>
              <a:t> can open the options dialog via the main menu (Tools-&gt;Preferences). Note that the menu item is named “Preferences” while the dialog is named “Options”.</a:t>
            </a:r>
            <a:endParaRPr lang="en-US" b="1"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D22ED289-E176-4FDB-8CD4-B85015DF8A0A}" type="slidenum">
              <a:rPr lang="en-US"/>
              <a:pPr/>
              <a:t>25</a:t>
            </a:fld>
            <a:endParaRPr lang="en-US"/>
          </a:p>
        </p:txBody>
      </p:sp>
      <p:sp>
        <p:nvSpPr>
          <p:cNvPr id="33793" name="Rectangle 1"/>
          <p:cNvSpPr>
            <a:spLocks noGrp="1" noRot="1" noChangeAspect="1" noChangeArrowheads="1"/>
          </p:cNvSpPr>
          <p:nvPr>
            <p:ph type="sldImg"/>
          </p:nvPr>
        </p:nvSpPr>
        <p:spPr>
          <a:ln/>
        </p:spPr>
      </p:sp>
      <p:sp>
        <p:nvSpPr>
          <p:cNvPr id="33794"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000000"/>
                </a:solidFill>
                <a:latin typeface="Arial" charset="0"/>
              </a:rPr>
              <a:t>Now we are ready</a:t>
            </a:r>
            <a:r>
              <a:rPr lang="en-US" sz="1600" baseline="0" dirty="0" smtClean="0">
                <a:solidFill>
                  <a:srgbClr val="000000"/>
                </a:solidFill>
                <a:latin typeface="Arial" charset="0"/>
              </a:rPr>
              <a:t> to begin debugging. Lets quickly walk through the process for attaching the debugger to Unity.</a:t>
            </a:r>
            <a:endParaRPr lang="en-US" sz="1600" dirty="0" smtClean="0">
              <a:solidFill>
                <a:srgbClr val="000000"/>
              </a:solidFill>
              <a:latin typeface="Arial" charset="0"/>
            </a:endParaRPr>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If </a:t>
            </a:r>
            <a:r>
              <a:rPr lang="en-US" sz="1600" dirty="0">
                <a:solidFill>
                  <a:srgbClr val="000000"/>
                </a:solidFill>
                <a:latin typeface="Arial" charset="0"/>
              </a:rPr>
              <a:t>you have more </a:t>
            </a:r>
            <a:r>
              <a:rPr lang="en-US" sz="1600" dirty="0" smtClean="0">
                <a:solidFill>
                  <a:srgbClr val="000000"/>
                </a:solidFill>
                <a:latin typeface="Arial" charset="0"/>
              </a:rPr>
              <a:t>then </a:t>
            </a:r>
            <a:r>
              <a:rPr lang="en-US" sz="1600" dirty="0">
                <a:solidFill>
                  <a:srgbClr val="000000"/>
                </a:solidFill>
                <a:latin typeface="Arial" charset="0"/>
              </a:rPr>
              <a:t>one Visual Studio project, </a:t>
            </a:r>
            <a:r>
              <a:rPr lang="en-US" sz="1600" dirty="0" smtClean="0">
                <a:solidFill>
                  <a:srgbClr val="000000"/>
                </a:solidFill>
                <a:latin typeface="Arial" charset="0"/>
              </a:rPr>
              <a:t>I would recommend keeping </a:t>
            </a:r>
            <a:r>
              <a:rPr lang="en-US" sz="1600" dirty="0">
                <a:solidFill>
                  <a:srgbClr val="000000"/>
                </a:solidFill>
                <a:latin typeface="Arial" charset="0"/>
              </a:rPr>
              <a:t>them </a:t>
            </a:r>
            <a:r>
              <a:rPr lang="en-US" sz="1600" dirty="0" smtClean="0">
                <a:solidFill>
                  <a:srgbClr val="000000"/>
                </a:solidFill>
                <a:latin typeface="Arial" charset="0"/>
              </a:rPr>
              <a:t>under </a:t>
            </a:r>
            <a:r>
              <a:rPr lang="en-US" sz="1600" dirty="0">
                <a:solidFill>
                  <a:srgbClr val="000000"/>
                </a:solidFill>
                <a:latin typeface="Arial" charset="0"/>
              </a:rPr>
              <a:t>the same Solution</a:t>
            </a:r>
            <a:r>
              <a:rPr lang="en-US" sz="1600" dirty="0" smtClean="0">
                <a:solidFill>
                  <a:srgbClr val="000000"/>
                </a:solidFill>
                <a:latin typeface="Arial" charset="0"/>
              </a:rPr>
              <a:t>. </a:t>
            </a:r>
            <a:endParaRPr lang="en-US" sz="1600" dirty="0">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piece of the puzzle is our build tool suite.</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To make the build process easy, we built an tool for automating the build process. </a:t>
            </a:r>
          </a:p>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We choose to build the tool on top of the Microsoft</a:t>
            </a:r>
            <a:r>
              <a:rPr lang="en-US" sz="1200" b="0" i="0" u="none" strike="noStrike" kern="1200" baseline="0" dirty="0" smtClean="0">
                <a:solidFill>
                  <a:schemeClr val="tx1"/>
                </a:solidFill>
                <a:latin typeface="+mn-lt"/>
                <a:ea typeface="+mn-ea"/>
                <a:cs typeface="+mn-cs"/>
              </a:rPr>
              <a:t> .NET Framework because Mono was missing features we wanted to use. Namely portions of the </a:t>
            </a:r>
            <a:r>
              <a:rPr lang="en-US" sz="1200" b="0" i="0" u="none" strike="noStrike" kern="1200" baseline="0" dirty="0" err="1" smtClean="0">
                <a:solidFill>
                  <a:schemeClr val="tx1"/>
                </a:solidFill>
                <a:latin typeface="+mn-lt"/>
                <a:ea typeface="+mn-ea"/>
                <a:cs typeface="+mn-cs"/>
              </a:rPr>
              <a:t>MSBuild</a:t>
            </a:r>
            <a:r>
              <a:rPr lang="en-US" sz="1200" b="0" i="0" u="none" strike="noStrike" kern="1200" baseline="0" dirty="0" smtClean="0">
                <a:solidFill>
                  <a:schemeClr val="tx1"/>
                </a:solidFill>
                <a:latin typeface="+mn-lt"/>
                <a:ea typeface="+mn-ea"/>
                <a:cs typeface="+mn-cs"/>
              </a:rPr>
              <a:t> API are not finished yet.</a:t>
            </a: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Build Manager utilizes the </a:t>
            </a:r>
            <a:r>
              <a:rPr lang="en-US" sz="1200" b="0" i="0" u="none" strike="noStrike" kern="1200" dirty="0" err="1" smtClean="0">
                <a:solidFill>
                  <a:schemeClr val="tx1"/>
                </a:solidFill>
                <a:latin typeface="+mn-lt"/>
                <a:ea typeface="+mn-ea"/>
                <a:cs typeface="+mn-cs"/>
              </a:rPr>
              <a:t>MSBuild</a:t>
            </a:r>
            <a:r>
              <a:rPr lang="en-US" sz="1200" b="0" i="0" u="none" strike="noStrike" kern="1200" dirty="0" smtClean="0">
                <a:solidFill>
                  <a:schemeClr val="tx1"/>
                </a:solidFill>
                <a:latin typeface="+mn-lt"/>
                <a:ea typeface="+mn-ea"/>
                <a:cs typeface="+mn-cs"/>
              </a:rPr>
              <a:t> API</a:t>
            </a:r>
            <a:r>
              <a:rPr lang="en-US" sz="1200" b="0" i="0" u="none" strike="noStrike" kern="1200" baseline="0" dirty="0" smtClean="0">
                <a:solidFill>
                  <a:schemeClr val="tx1"/>
                </a:solidFill>
                <a:latin typeface="+mn-lt"/>
                <a:ea typeface="+mn-ea"/>
                <a:cs typeface="+mn-cs"/>
              </a:rPr>
              <a:t> in order to </a:t>
            </a:r>
            <a:r>
              <a:rPr lang="en-US" sz="1200" b="0" i="0" u="none" strike="noStrike" kern="1200" dirty="0" smtClean="0">
                <a:solidFill>
                  <a:schemeClr val="tx1"/>
                </a:solidFill>
                <a:latin typeface="+mn-lt"/>
                <a:ea typeface="+mn-ea"/>
                <a:cs typeface="+mn-cs"/>
              </a:rPr>
              <a:t>build the Visual Studio projects. Because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MSBuild</a:t>
            </a:r>
            <a:r>
              <a:rPr lang="en-US" sz="1200" b="0" i="0" u="none" strike="noStrike" kern="1200" baseline="0" dirty="0" smtClean="0">
                <a:solidFill>
                  <a:schemeClr val="tx1"/>
                </a:solidFill>
                <a:latin typeface="+mn-lt"/>
                <a:ea typeface="+mn-ea"/>
                <a:cs typeface="+mn-cs"/>
              </a:rPr>
              <a:t> is bundled with the .NET Framework, any machine that has .NET installed can build the source code. There is no need to have the design and art teams install Visual Studio or MonoDevelop.</a:t>
            </a: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Build Manager launches a Unity process to build each of the Unity projects.  We start the editor in command</a:t>
            </a:r>
            <a:r>
              <a:rPr lang="en-US" sz="1200" b="0" i="0" u="none" strike="noStrike" kern="1200" baseline="0" dirty="0" smtClean="0">
                <a:solidFill>
                  <a:schemeClr val="tx1"/>
                </a:solidFill>
                <a:latin typeface="+mn-lt"/>
                <a:ea typeface="+mn-ea"/>
                <a:cs typeface="+mn-cs"/>
              </a:rPr>
              <a:t> line mode to keep it from continually stealing mouse focus. This allows team members to do other tasks while waiting for the project to build. The application monitors the Unity Editors log file similar to a tail application. All events written to the log are automatically redirected to the applications output textbox.</a:t>
            </a: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b="0" i="0" u="none" strike="noStrike" kern="1200" dirty="0" smtClean="0">
                <a:solidFill>
                  <a:schemeClr val="tx1"/>
                </a:solidFill>
                <a:latin typeface="+mn-lt"/>
                <a:ea typeface="+mn-ea"/>
                <a:cs typeface="+mn-cs"/>
              </a:rPr>
              <a:t>We found that Unity was not always importing new assets properly the first time an project has been opened (while running in batch mode). To work around the issue, each project is opened once to allow the importing of the assets. We then close and reopen the same project before beginning to build.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Lastly, the tool has an</a:t>
            </a:r>
            <a:r>
              <a:rPr lang="en-US" sz="1200" b="0" i="0" u="none" strike="noStrike" kern="1200" baseline="0" dirty="0" smtClean="0">
                <a:solidFill>
                  <a:schemeClr val="tx1"/>
                </a:solidFill>
                <a:latin typeface="+mn-lt"/>
                <a:ea typeface="+mn-ea"/>
                <a:cs typeface="+mn-cs"/>
              </a:rPr>
              <a:t> XML based script interface. It allows us to easily setup the build process for new projects. We can specify both pre-build and post-build commands to do tasks such as copying files to an new location after the build completes.</a:t>
            </a: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5000"/>
              </a:lnSpc>
              <a:spcBef>
                <a:spcPct val="0"/>
              </a:spcBef>
            </a:pPr>
            <a:r>
              <a:rPr lang="en-US" sz="1200" dirty="0" smtClean="0">
                <a:solidFill>
                  <a:srgbClr val="000000"/>
                </a:solidFill>
                <a:latin typeface="+mn-lt"/>
              </a:rPr>
              <a:t>We found that having an single Unity project created an variety of problems when building large scale projects.  </a:t>
            </a:r>
            <a:r>
              <a:rPr lang="en-US" dirty="0" smtClean="0">
                <a:latin typeface="+mn-lt"/>
              </a:rPr>
              <a:t>A large number of assets being added or modified caused the Unity editor to take an extremely long time to import assets.  Sometimes</a:t>
            </a:r>
            <a:r>
              <a:rPr lang="en-US" baseline="0" dirty="0" smtClean="0">
                <a:latin typeface="+mn-lt"/>
              </a:rPr>
              <a:t> it would take us an hour or more to load up an project.</a:t>
            </a:r>
            <a:endParaRPr lang="en-US" dirty="0" smtClean="0">
              <a:latin typeface="+mn-lt"/>
            </a:endParaRPr>
          </a:p>
          <a:p>
            <a:pPr>
              <a:lnSpc>
                <a:spcPct val="95000"/>
              </a:lnSpc>
              <a:spcBef>
                <a:spcPct val="0"/>
              </a:spcBef>
            </a:pPr>
            <a:endParaRPr lang="en-US" dirty="0" smtClean="0">
              <a:latin typeface="+mn-lt"/>
            </a:endParaRPr>
          </a:p>
          <a:p>
            <a:pPr>
              <a:lnSpc>
                <a:spcPct val="95000"/>
              </a:lnSpc>
              <a:spcBef>
                <a:spcPct val="0"/>
              </a:spcBef>
            </a:pPr>
            <a:r>
              <a:rPr lang="en-US" dirty="0" smtClean="0">
                <a:latin typeface="+mn-lt"/>
              </a:rPr>
              <a:t>Additionally, the</a:t>
            </a:r>
            <a:r>
              <a:rPr lang="en-US" baseline="0" dirty="0" smtClean="0">
                <a:latin typeface="+mn-lt"/>
              </a:rPr>
              <a:t> Unity Editor tends to become unstable as the project size grows. If the editor crashes during the import process, the asset database will become in an corrupted state. Therefore, the asset database will need rebuilt from scratch when the project is reloaded. Thus taking even longer for Unity to load the project.</a:t>
            </a:r>
            <a:endParaRPr lang="en-US" dirty="0" smtClean="0">
              <a:latin typeface="+mn-lt"/>
            </a:endParaRPr>
          </a:p>
          <a:p>
            <a:pPr>
              <a:lnSpc>
                <a:spcPct val="95000"/>
              </a:lnSpc>
              <a:spcBef>
                <a:spcPct val="0"/>
              </a:spcBef>
            </a:pPr>
            <a:r>
              <a:rPr lang="en-US" sz="1200" dirty="0" smtClean="0">
                <a:solidFill>
                  <a:srgbClr val="000000"/>
                </a:solidFill>
                <a:latin typeface="+mn-lt"/>
              </a:rPr>
              <a:t> </a:t>
            </a:r>
            <a:endParaRPr lang="en-US" dirty="0" smtClean="0">
              <a:latin typeface="+mn-lt"/>
            </a:endParaRPr>
          </a:p>
          <a:p>
            <a:pPr>
              <a:lnSpc>
                <a:spcPct val="95000"/>
              </a:lnSpc>
              <a:spcBef>
                <a:spcPct val="0"/>
              </a:spcBef>
            </a:pPr>
            <a:r>
              <a:rPr lang="en-US" sz="1200" dirty="0" smtClean="0">
                <a:solidFill>
                  <a:srgbClr val="000000"/>
                </a:solidFill>
                <a:latin typeface="+mn-lt"/>
              </a:rPr>
              <a:t>The majority of our</a:t>
            </a:r>
            <a:r>
              <a:rPr lang="en-US" sz="1200" baseline="0" dirty="0" smtClean="0">
                <a:solidFill>
                  <a:srgbClr val="000000"/>
                </a:solidFill>
                <a:latin typeface="+mn-lt"/>
              </a:rPr>
              <a:t> </a:t>
            </a:r>
            <a:r>
              <a:rPr lang="en-US" sz="1200" dirty="0" smtClean="0">
                <a:solidFill>
                  <a:srgbClr val="000000"/>
                </a:solidFill>
                <a:latin typeface="+mn-lt"/>
              </a:rPr>
              <a:t>projects involve a large number of assets being created. Therefore, coming up with a process for handling this scenario was ideal. </a:t>
            </a:r>
          </a:p>
          <a:p>
            <a:endParaRPr lang="en-US" dirty="0">
              <a:latin typeface="+mn-lt"/>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asset bundle build tool allows us to define asset bundles. It features a drag and drop interface</a:t>
            </a:r>
            <a:r>
              <a:rPr lang="en-US" baseline="0" dirty="0" smtClean="0"/>
              <a:t> to make setting up bundles intuitive for the end users.</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sz="1200" dirty="0" smtClean="0"/>
              <a:t>There is a better </a:t>
            </a:r>
            <a:r>
              <a:rPr lang="en-US" sz="1200" baseline="0" dirty="0" smtClean="0"/>
              <a:t>approach to building large scale unity projects. </a:t>
            </a:r>
          </a:p>
          <a:p>
            <a:pPr>
              <a:buFont typeface="Arial" pitchFamily="34" charset="0"/>
              <a:buNone/>
            </a:pPr>
            <a:endParaRPr lang="en-US" sz="1200" dirty="0" smtClean="0"/>
          </a:p>
          <a:p>
            <a:pPr>
              <a:buFont typeface="Arial" pitchFamily="34" charset="0"/>
              <a:buChar char="•"/>
            </a:pPr>
            <a:r>
              <a:rPr lang="en-US" sz="1200" dirty="0" smtClean="0"/>
              <a:t> Split the project into many Unity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Export art assets in a format that can be natively ingested by Unity</a:t>
            </a:r>
            <a:r>
              <a:rPr lang="en-US" sz="1200" baseline="0" dirty="0" smtClean="0"/>
              <a:t> </a:t>
            </a:r>
            <a:r>
              <a:rPr lang="en-US" dirty="0" smtClean="0"/>
              <a:t>without the help of third party software (</a:t>
            </a:r>
            <a:r>
              <a:rPr lang="en-US" dirty="0" err="1" smtClean="0"/>
              <a:t>ie</a:t>
            </a:r>
            <a:r>
              <a:rPr lang="en-US" dirty="0" smtClean="0"/>
              <a:t>: Maya, 3DS Max, etc).</a:t>
            </a:r>
            <a:endParaRPr lang="en-US" sz="1200" dirty="0" smtClean="0"/>
          </a:p>
          <a:p>
            <a:pPr>
              <a:buFont typeface="Arial" pitchFamily="34" charset="0"/>
              <a:buChar char="•"/>
            </a:pPr>
            <a:r>
              <a:rPr lang="en-US" sz="1200" dirty="0" smtClean="0"/>
              <a:t> Build the</a:t>
            </a:r>
            <a:r>
              <a:rPr lang="en-US" sz="1200" baseline="0" dirty="0" smtClean="0"/>
              <a:t> source </a:t>
            </a:r>
            <a:r>
              <a:rPr lang="en-US" sz="1200" dirty="0" smtClean="0"/>
              <a:t>code as .NET DLL’s.</a:t>
            </a:r>
          </a:p>
          <a:p>
            <a:pPr>
              <a:buFont typeface="Arial" pitchFamily="34" charset="0"/>
              <a:buChar char="•"/>
            </a:pPr>
            <a:r>
              <a:rPr lang="en-US" sz="1200" dirty="0" smtClean="0"/>
              <a:t> Create a custom toolset</a:t>
            </a:r>
            <a:r>
              <a:rPr lang="en-US" sz="1200" baseline="0" dirty="0" smtClean="0"/>
              <a:t> </a:t>
            </a:r>
            <a:r>
              <a:rPr lang="en-US" sz="1200" dirty="0" smtClean="0"/>
              <a:t>for quickly building and deploying the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a:t>
            </a:r>
            <a:r>
              <a:rPr lang="en-US" baseline="0" dirty="0" smtClean="0"/>
              <a:t> am now going to break down and explain each of these four pillars.</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by discussing how we setup the Unity projects.</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typical project directory looks similar to this. All of the Unity</a:t>
            </a:r>
            <a:r>
              <a:rPr lang="en-US" baseline="0" dirty="0" smtClean="0"/>
              <a:t> projects are placed into their own directory. None of the source code is stored within the projects. Instead, we create a separate directory that contains the entire code base. This directory also contains the Visual Studio projects and solutions needed to build the code base.</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rPr>
              <a:t>We have a single “main” project that we use as the entry point to the application. This project is super simple. Thus allowing us to quickly rebuild and deploy deploy code only changes. T</a:t>
            </a:r>
            <a:r>
              <a:rPr lang="en-US" dirty="0" smtClean="0">
                <a:latin typeface="+mn-lt"/>
              </a:rPr>
              <a:t>ypically it takes around 1-2 minutes to build the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rPr>
              <a:t>Normally we have a single scene with a main game object</a:t>
            </a:r>
            <a:r>
              <a:rPr lang="en-US" sz="1200" baseline="0" dirty="0" smtClean="0">
                <a:solidFill>
                  <a:srgbClr val="000000"/>
                </a:solidFill>
                <a:latin typeface="+mn-lt"/>
              </a:rPr>
              <a:t> to get everything up and running.  This game object has a single script attached that starts downloading asset bundles. It also controls the initial flow of the application.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mn-lt"/>
              </a:rPr>
              <a:t>The project contains the </a:t>
            </a:r>
            <a:r>
              <a:rPr lang="en-US" sz="1200" baseline="0" dirty="0" err="1" smtClean="0">
                <a:solidFill>
                  <a:srgbClr val="000000"/>
                </a:solidFill>
                <a:latin typeface="+mn-lt"/>
              </a:rPr>
              <a:t>dll’s</a:t>
            </a:r>
            <a:r>
              <a:rPr lang="en-US" sz="1200" baseline="0" dirty="0" smtClean="0">
                <a:solidFill>
                  <a:srgbClr val="000000"/>
                </a:solidFill>
                <a:latin typeface="+mn-lt"/>
              </a:rPr>
              <a:t> needed to run and build the game. I will discuss </a:t>
            </a:r>
            <a:r>
              <a:rPr lang="en-US" sz="1200" baseline="0" dirty="0" err="1" smtClean="0">
                <a:solidFill>
                  <a:srgbClr val="000000"/>
                </a:solidFill>
                <a:latin typeface="+mn-lt"/>
              </a:rPr>
              <a:t>dll’s</a:t>
            </a:r>
            <a:r>
              <a:rPr lang="en-US" sz="1200" baseline="0" dirty="0" smtClean="0">
                <a:solidFill>
                  <a:srgbClr val="000000"/>
                </a:solidFill>
                <a:latin typeface="+mn-lt"/>
              </a:rPr>
              <a:t> more in depth during the code pillar of this presentation.</a:t>
            </a:r>
            <a:endParaRPr lang="en-US" sz="1200" dirty="0" smtClean="0">
              <a:solidFill>
                <a:srgbClr val="000000"/>
              </a:solidFill>
              <a:latin typeface="+mn-lt"/>
            </a:endParaRPr>
          </a:p>
          <a:p>
            <a:endParaRPr lang="en-US" dirty="0" smtClean="0">
              <a:latin typeface="+mn-lt"/>
            </a:endParaRPr>
          </a:p>
          <a:p>
            <a:r>
              <a:rPr lang="en-US" dirty="0" smtClean="0">
                <a:latin typeface="+mn-lt"/>
              </a:rPr>
              <a:t>A minimal amount of assets</a:t>
            </a:r>
            <a:r>
              <a:rPr lang="en-US" baseline="0" dirty="0" smtClean="0">
                <a:latin typeface="+mn-lt"/>
              </a:rPr>
              <a:t> are stored in the project</a:t>
            </a:r>
            <a:r>
              <a:rPr lang="en-US" dirty="0" smtClean="0">
                <a:latin typeface="+mn-lt"/>
              </a:rPr>
              <a:t>. Typically these resources are just prefabs for our loading and error screens. Since all</a:t>
            </a:r>
            <a:r>
              <a:rPr lang="en-US" baseline="0" dirty="0" smtClean="0">
                <a:latin typeface="+mn-lt"/>
              </a:rPr>
              <a:t> of the scenes and assets are asset bundles, we need a few assets to gracefully handle the loading of resources during startup. We keep the number of assets minimal to ensure the project opens and builds as quick as possible.</a:t>
            </a:r>
          </a:p>
          <a:p>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Assets are divided</a:t>
            </a:r>
            <a:r>
              <a:rPr lang="en-US" baseline="0" dirty="0" smtClean="0">
                <a:latin typeface="+mn-lt"/>
              </a:rPr>
              <a:t> up into a series of Unity projects. Each project contains a copy of the DLL’s.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mn-lt"/>
              </a:rPr>
              <a:t>Tip </a:t>
            </a:r>
            <a:r>
              <a:rPr lang="en-US" dirty="0" smtClean="0">
                <a:solidFill>
                  <a:srgbClr val="000000"/>
                </a:solidFill>
                <a:latin typeface="+mn-lt"/>
              </a:rPr>
              <a:t>- Make sure to keep all of the DLL meta files in sync across multiple Unity projects. Otherwise</a:t>
            </a:r>
            <a:r>
              <a:rPr lang="en-US" baseline="0" dirty="0" smtClean="0">
                <a:solidFill>
                  <a:srgbClr val="000000"/>
                </a:solidFill>
                <a:latin typeface="+mn-lt"/>
              </a:rPr>
              <a:t> you will not be able to move assets between projects.</a:t>
            </a:r>
            <a:endParaRPr lang="en-US"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We attempt to smartly group assets together. For instance, all of the scenes and assets dealing with arctic environments are grouped</a:t>
            </a:r>
            <a:r>
              <a:rPr lang="en-US" baseline="0" dirty="0" smtClean="0">
                <a:latin typeface="+mn-lt"/>
              </a:rPr>
              <a:t> </a:t>
            </a:r>
            <a:r>
              <a:rPr lang="en-US" dirty="0" smtClean="0">
                <a:latin typeface="+mn-lt"/>
              </a:rPr>
              <a:t>into a single Unity project. While assets for the dessert environments reside in their own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All</a:t>
            </a:r>
            <a:r>
              <a:rPr lang="en-US" baseline="0" dirty="0" smtClean="0">
                <a:latin typeface="+mn-lt"/>
              </a:rPr>
              <a:t> of the assets are packaged into asset bundles using an helper tool that we developed.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rPr>
              <a:t>Splitting the projects up this way makes it easy to rebuild a portion of the application. For instance, we can easily rebuild the arctic environment without needing to load the desert environment. Loading the project is significantly quicker, and we can guarantee that Unity does not touch resources we don’t currently care about.</a:t>
            </a: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are going to discuss</a:t>
            </a:r>
            <a:r>
              <a:rPr lang="en-US" baseline="0" dirty="0" smtClean="0"/>
              <a:t> the art pipeline.</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11575"/>
            <a:ext cx="7772400" cy="1851025"/>
          </a:xfrm>
        </p:spPr>
        <p:txBody>
          <a:bodyPr>
            <a:normAutofit/>
          </a:bodyPr>
          <a:lstStyle>
            <a:lvl1pPr algn="ctr">
              <a:lnSpc>
                <a:spcPct val="110000"/>
              </a:lnSpc>
              <a:defRPr sz="28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791200"/>
            <a:ext cx="7772400" cy="609600"/>
          </a:xfrm>
        </p:spPr>
        <p:txBody>
          <a:bodyPr>
            <a:no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775462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grpSp>
        <p:nvGrpSpPr>
          <p:cNvPr id="9" name="Gruppe 25"/>
          <p:cNvGrpSpPr/>
          <p:nvPr userDrawn="1"/>
        </p:nvGrpSpPr>
        <p:grpSpPr>
          <a:xfrm>
            <a:off x="9448800" y="260647"/>
            <a:ext cx="2304256" cy="6517977"/>
            <a:chOff x="9468544" y="260647"/>
            <a:chExt cx="2304256" cy="6517977"/>
          </a:xfrm>
          <a:solidFill>
            <a:schemeClr val="accent1"/>
          </a:solidFill>
        </p:grpSpPr>
        <p:sp>
          <p:nvSpPr>
            <p:cNvPr id="10" name="Rektangel 26"/>
            <p:cNvSpPr/>
            <p:nvPr userDrawn="1"/>
          </p:nvSpPr>
          <p:spPr>
            <a:xfrm>
              <a:off x="9468544" y="260647"/>
              <a:ext cx="2304256" cy="6517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2"/>
                </a:solidFill>
              </a:endParaRPr>
            </a:p>
          </p:txBody>
        </p:sp>
        <p:pic>
          <p:nvPicPr>
            <p:cNvPr id="11" name="Picture 2"/>
            <p:cNvPicPr>
              <a:picLocks noChangeAspect="1" noChangeArrowheads="1"/>
            </p:cNvPicPr>
            <p:nvPr userDrawn="1"/>
          </p:nvPicPr>
          <p:blipFill>
            <a:blip r:embed="rId2" cstate="print"/>
            <a:srcRect t="2878" r="2453" b="6637"/>
            <a:stretch>
              <a:fillRect/>
            </a:stretch>
          </p:blipFill>
          <p:spPr bwMode="auto">
            <a:xfrm>
              <a:off x="11340752" y="1988840"/>
              <a:ext cx="288032" cy="284420"/>
            </a:xfrm>
            <a:prstGeom prst="rect">
              <a:avLst/>
            </a:prstGeom>
            <a:grpFill/>
            <a:ln w="9525">
              <a:noFill/>
              <a:miter lim="800000"/>
              <a:headEnd/>
              <a:tailEnd/>
            </a:ln>
          </p:spPr>
        </p:pic>
        <p:pic>
          <p:nvPicPr>
            <p:cNvPr id="12" name="Billede 29" descr="layout.png"/>
            <p:cNvPicPr>
              <a:picLocks noChangeAspect="1"/>
            </p:cNvPicPr>
            <p:nvPr userDrawn="1"/>
          </p:nvPicPr>
          <p:blipFill>
            <a:blip r:embed="rId3" cstate="print"/>
            <a:stretch>
              <a:fillRect/>
            </a:stretch>
          </p:blipFill>
          <p:spPr>
            <a:xfrm>
              <a:off x="11287851" y="726564"/>
              <a:ext cx="412941" cy="360000"/>
            </a:xfrm>
            <a:prstGeom prst="rect">
              <a:avLst/>
            </a:prstGeom>
            <a:grpFill/>
          </p:spPr>
        </p:pic>
      </p:grpSp>
      <p:sp>
        <p:nvSpPr>
          <p:cNvPr id="13" name="Tekstboks 15"/>
          <p:cNvSpPr txBox="1"/>
          <p:nvPr userDrawn="1"/>
        </p:nvSpPr>
        <p:spPr>
          <a:xfrm>
            <a:off x="9556433" y="332656"/>
            <a:ext cx="2124615" cy="5209118"/>
          </a:xfrm>
          <a:prstGeom prst="rect">
            <a:avLst/>
          </a:prstGeom>
          <a:noFill/>
        </p:spPr>
        <p:txBody>
          <a:bodyPr wrap="square" rtlCol="0">
            <a:spAutoFit/>
          </a:bodyPr>
          <a:lstStyle/>
          <a:p>
            <a:r>
              <a:rPr lang="da-DK" sz="1800" b="1" dirty="0" smtClean="0">
                <a:solidFill>
                  <a:schemeClr val="tx2"/>
                </a:solidFill>
                <a:latin typeface="Arial" pitchFamily="34" charset="0"/>
                <a:cs typeface="Arial" pitchFamily="34" charset="0"/>
              </a:rPr>
              <a:t>How to:</a:t>
            </a:r>
            <a:r>
              <a:rPr lang="da-DK" sz="1800" dirty="0" smtClean="0">
                <a:solidFill>
                  <a:schemeClr val="tx2"/>
                </a:solidFill>
                <a:latin typeface="Arial" pitchFamily="34" charset="0"/>
                <a:cs typeface="Arial" pitchFamily="34" charset="0"/>
              </a:rPr>
              <a:t> </a:t>
            </a:r>
            <a:r>
              <a:rPr lang="da-DK" sz="900" dirty="0" smtClean="0">
                <a:solidFill>
                  <a:schemeClr val="bg1"/>
                </a:solidFill>
                <a:latin typeface="Arial" pitchFamily="34" charset="0"/>
                <a:cs typeface="Arial" pitchFamily="34" charset="0"/>
              </a:rPr>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
            </a:r>
            <a:br>
              <a:rPr lang="da-DK" sz="900" dirty="0" smtClean="0">
                <a:solidFill>
                  <a:schemeClr val="bg1"/>
                </a:solidFill>
                <a:latin typeface="Arial" pitchFamily="34" charset="0"/>
                <a:cs typeface="Arial" pitchFamily="34" charset="0"/>
              </a:rPr>
            </a:br>
            <a:r>
              <a:rPr lang="da-DK" sz="1200" b="1" dirty="0" smtClean="0">
                <a:solidFill>
                  <a:schemeClr val="bg1"/>
                </a:solidFill>
                <a:latin typeface="Arial" pitchFamily="34" charset="0"/>
                <a:cs typeface="Arial" pitchFamily="34" charset="0"/>
              </a:rPr>
              <a:t>Select slide layout</a:t>
            </a:r>
          </a:p>
          <a:p>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Right click on slide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”Layout”</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a:t>
            </a:r>
            <a:r>
              <a:rPr lang="da-DK" sz="900" baseline="0" dirty="0" smtClean="0">
                <a:solidFill>
                  <a:schemeClr val="bg1"/>
                </a:solidFill>
                <a:latin typeface="Arial" pitchFamily="34" charset="0"/>
                <a:cs typeface="Arial" pitchFamily="34" charset="0"/>
              </a:rPr>
              <a:t> slide in flyout</a:t>
            </a:r>
            <a:endParaRPr lang="da-DK" sz="900" dirty="0" smtClean="0">
              <a:solidFill>
                <a:schemeClr val="bg1"/>
              </a:solidFill>
              <a:latin typeface="Arial" pitchFamily="34" charset="0"/>
              <a:cs typeface="Arial" pitchFamily="34" charset="0"/>
            </a:endParaRPr>
          </a:p>
          <a:p>
            <a:endParaRPr lang="da-DK" sz="1200" dirty="0" smtClean="0">
              <a:solidFill>
                <a:schemeClr val="bg1"/>
              </a:solidFill>
              <a:latin typeface="Arial" pitchFamily="34" charset="0"/>
              <a:cs typeface="Arial" pitchFamily="34" charset="0"/>
            </a:endParaRPr>
          </a:p>
          <a:p>
            <a:r>
              <a:rPr lang="da-DK" sz="1200" b="1" dirty="0" smtClean="0">
                <a:solidFill>
                  <a:schemeClr val="bg1"/>
                </a:solidFill>
                <a:latin typeface="Arial" pitchFamily="34" charset="0"/>
                <a:cs typeface="Arial" pitchFamily="34" charset="0"/>
              </a:rPr>
              <a:t>Insert picture</a:t>
            </a:r>
          </a:p>
          <a:p>
            <a:endParaRPr lang="da-DK" sz="900" dirty="0" smtClean="0">
              <a:solidFill>
                <a:schemeClr val="bg1"/>
              </a:solidFill>
              <a:latin typeface="Arial" pitchFamily="34" charset="0"/>
              <a:cs typeface="Arial" pitchFamily="34" charset="0"/>
            </a:endParaRPr>
          </a:p>
          <a:p>
            <a:r>
              <a:rPr lang="da-DK" sz="900" b="0" dirty="0" smtClean="0">
                <a:solidFill>
                  <a:schemeClr val="bg1"/>
                </a:solidFill>
                <a:latin typeface="Arial" pitchFamily="34" charset="0"/>
                <a:cs typeface="Arial" pitchFamily="34" charset="0"/>
              </a:rPr>
              <a:t>Template</a:t>
            </a:r>
            <a:r>
              <a:rPr lang="da-DK" sz="900" b="0" baseline="0" dirty="0" smtClean="0">
                <a:solidFill>
                  <a:schemeClr val="bg1"/>
                </a:solidFill>
                <a:latin typeface="Arial" pitchFamily="34" charset="0"/>
                <a:cs typeface="Arial" pitchFamily="34" charset="0"/>
              </a:rPr>
              <a:t>  with no picture</a:t>
            </a:r>
            <a:br>
              <a:rPr lang="da-DK" sz="900" b="0" baseline="0" dirty="0" smtClean="0">
                <a:solidFill>
                  <a:schemeClr val="bg1"/>
                </a:solidFill>
                <a:latin typeface="Arial" pitchFamily="34" charset="0"/>
                <a:cs typeface="Arial" pitchFamily="34" charset="0"/>
              </a:rPr>
            </a:br>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on ikon,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”Insert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a:t>
            </a:r>
            <a:r>
              <a:rPr lang="da-DK" sz="900" baseline="0" dirty="0" smtClean="0">
                <a:solidFill>
                  <a:schemeClr val="bg1"/>
                </a:solidFill>
                <a:latin typeface="Arial" pitchFamily="34" charset="0"/>
                <a:cs typeface="Arial" pitchFamily="34" charset="0"/>
              </a:rPr>
              <a:t> picture</a:t>
            </a:r>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a:t>
            </a:r>
            <a:r>
              <a:rPr lang="da-DK" sz="900" baseline="0" dirty="0" smtClean="0">
                <a:solidFill>
                  <a:schemeClr val="bg1"/>
                </a:solidFill>
                <a:latin typeface="Arial" pitchFamily="34" charset="0"/>
                <a:cs typeface="Arial" pitchFamily="34" charset="0"/>
              </a:rPr>
              <a:t> ”OK”</a:t>
            </a:r>
          </a:p>
          <a:p>
            <a:pPr marL="228600" indent="-228600">
              <a:buAutoNum type="arabicPeriod"/>
            </a:pPr>
            <a:endParaRPr lang="da-DK" sz="90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da-DK" sz="900" b="0" dirty="0" smtClean="0">
                <a:solidFill>
                  <a:schemeClr val="bg1"/>
                </a:solidFill>
                <a:latin typeface="Arial" pitchFamily="34" charset="0"/>
                <a:cs typeface="Arial" pitchFamily="34" charset="0"/>
              </a:rPr>
              <a:t>Template</a:t>
            </a:r>
            <a:r>
              <a:rPr lang="da-DK" sz="900" b="0" baseline="0" dirty="0" smtClean="0">
                <a:solidFill>
                  <a:schemeClr val="bg1"/>
                </a:solidFill>
                <a:latin typeface="Arial" pitchFamily="34" charset="0"/>
                <a:cs typeface="Arial" pitchFamily="34" charset="0"/>
              </a:rPr>
              <a:t> with picture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da-DK" sz="900" b="0" baseline="0" dirty="0" smtClean="0">
                <a:solidFill>
                  <a:schemeClr val="bg1"/>
                </a:solidFill>
                <a:latin typeface="Arial" pitchFamily="34" charset="0"/>
                <a:cs typeface="Arial" pitchFamily="34" charset="0"/>
              </a:rPr>
              <a:t>(Change picture)</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da-DK" sz="900" b="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r>
              <a:rPr lang="da-DK" sz="900" b="0" baseline="0" dirty="0" smtClean="0">
                <a:solidFill>
                  <a:schemeClr val="bg1"/>
                </a:solidFill>
                <a:latin typeface="Arial" pitchFamily="34" charset="0"/>
                <a:cs typeface="Arial" pitchFamily="34" charset="0"/>
              </a:rPr>
              <a:t>Click on picture</a:t>
            </a: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r>
              <a:rPr lang="da-DK" sz="900" b="0" dirty="0" smtClean="0">
                <a:solidFill>
                  <a:schemeClr val="bg1"/>
                </a:solidFill>
                <a:latin typeface="Arial" pitchFamily="34" charset="0"/>
                <a:cs typeface="Arial" pitchFamily="34" charset="0"/>
              </a:rPr>
              <a:t>Click ”delete” to delete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on ikon,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”Insert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a:t>
            </a:r>
            <a:r>
              <a:rPr lang="da-DK" sz="900" baseline="0" dirty="0" smtClean="0">
                <a:solidFill>
                  <a:schemeClr val="bg1"/>
                </a:solidFill>
                <a:latin typeface="Arial" pitchFamily="34" charset="0"/>
                <a:cs typeface="Arial" pitchFamily="34" charset="0"/>
              </a:rPr>
              <a:t> ”OK”</a:t>
            </a:r>
          </a:p>
          <a:p>
            <a:pPr marL="228600" indent="-228600">
              <a:spcBef>
                <a:spcPts val="300"/>
              </a:spcBef>
              <a:spcAft>
                <a:spcPts val="300"/>
              </a:spcAft>
              <a:buClr>
                <a:schemeClr val="tx2"/>
              </a:buClr>
              <a:buAutoNum type="arabicPeriod"/>
            </a:pPr>
            <a:endParaRPr lang="da-DK" sz="90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endParaRPr lang="da-DK" sz="900" baseline="0" dirty="0" smtClean="0">
              <a:solidFill>
                <a:schemeClr val="bg1"/>
              </a:solidFill>
              <a:latin typeface="Arial" pitchFamily="34" charset="0"/>
              <a:cs typeface="Arial" pitchFamily="34" charset="0"/>
            </a:endParaRPr>
          </a:p>
        </p:txBody>
      </p:sp>
      <p:sp>
        <p:nvSpPr>
          <p:cNvPr id="14"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15"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16"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732F1889-7FC0-44C3-88C7-B517D5E7D293}" type="datetime1">
              <a:rPr lang="en-US" smtClean="0"/>
              <a:pPr/>
              <a:t>9/26/2011</a:t>
            </a:fld>
            <a:endParaRPr lang="en-US" dirty="0"/>
          </a:p>
        </p:txBody>
      </p:sp>
      <p:sp>
        <p:nvSpPr>
          <p:cNvPr id="7" name="Picture Placeholder 6"/>
          <p:cNvSpPr>
            <a:spLocks noGrp="1"/>
          </p:cNvSpPr>
          <p:nvPr>
            <p:ph type="pic" sz="quarter" idx="13" hasCustomPrompt="1"/>
          </p:nvPr>
        </p:nvSpPr>
        <p:spPr>
          <a:xfrm>
            <a:off x="166687" y="142874"/>
            <a:ext cx="8810627" cy="6562726"/>
          </a:xfrm>
        </p:spPr>
        <p:txBody>
          <a:bodyPr>
            <a:normAutofit/>
          </a:bodyPr>
          <a:lstStyle>
            <a:lvl1pPr marL="0" indent="0">
              <a:buNone/>
              <a:defRPr sz="2000"/>
            </a:lvl1pPr>
          </a:lstStyle>
          <a:p>
            <a:r>
              <a:rPr lang="da-DK" sz="2000" dirty="0" smtClean="0"/>
              <a:t>Picture placeholder</a:t>
            </a:r>
            <a:endParaRPr lang="da-DK" dirty="0"/>
          </a:p>
        </p:txBody>
      </p:sp>
    </p:spTree>
    <p:extLst>
      <p:ext uri="{BB962C8B-B14F-4D97-AF65-F5344CB8AC3E}">
        <p14:creationId xmlns:p14="http://schemas.microsoft.com/office/powerpoint/2010/main" xmlns="" val="4104448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447800" y="2322512"/>
            <a:ext cx="6248400" cy="3468687"/>
          </a:xfrm>
        </p:spPr>
        <p:txBody>
          <a:bodyPr>
            <a:normAutofit/>
          </a:bodyPr>
          <a:lstStyle>
            <a:lvl1pPr marL="0" indent="0">
              <a:buFontTx/>
              <a:buNone/>
              <a:defRPr sz="2000" baseline="0"/>
            </a:lvl1pPr>
          </a:lstStyle>
          <a:p>
            <a:r>
              <a:rPr lang="da-DK" sz="2000" dirty="0" smtClean="0"/>
              <a:t>Placeholder small image</a:t>
            </a:r>
            <a:endParaRPr lang="da-DK" dirty="0"/>
          </a:p>
        </p:txBody>
      </p:sp>
      <p:grpSp>
        <p:nvGrpSpPr>
          <p:cNvPr id="8" name="Gruppe 25"/>
          <p:cNvGrpSpPr/>
          <p:nvPr userDrawn="1"/>
        </p:nvGrpSpPr>
        <p:grpSpPr>
          <a:xfrm>
            <a:off x="9448800" y="260647"/>
            <a:ext cx="2304256" cy="6517977"/>
            <a:chOff x="9468544" y="260647"/>
            <a:chExt cx="2304256" cy="6517977"/>
          </a:xfrm>
          <a:solidFill>
            <a:schemeClr val="accent1"/>
          </a:solidFill>
        </p:grpSpPr>
        <p:sp>
          <p:nvSpPr>
            <p:cNvPr id="9" name="Rektangel 26"/>
            <p:cNvSpPr/>
            <p:nvPr userDrawn="1"/>
          </p:nvSpPr>
          <p:spPr>
            <a:xfrm>
              <a:off x="9468544" y="260647"/>
              <a:ext cx="2304256" cy="65179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2"/>
                </a:solidFill>
              </a:endParaRPr>
            </a:p>
          </p:txBody>
        </p:sp>
        <p:pic>
          <p:nvPicPr>
            <p:cNvPr id="10" name="Picture 2"/>
            <p:cNvPicPr>
              <a:picLocks noChangeAspect="1" noChangeArrowheads="1"/>
            </p:cNvPicPr>
            <p:nvPr userDrawn="1"/>
          </p:nvPicPr>
          <p:blipFill>
            <a:blip r:embed="rId2" cstate="print"/>
            <a:srcRect t="2878" r="2453" b="6637"/>
            <a:stretch>
              <a:fillRect/>
            </a:stretch>
          </p:blipFill>
          <p:spPr bwMode="auto">
            <a:xfrm>
              <a:off x="11340752" y="1988840"/>
              <a:ext cx="288032" cy="284420"/>
            </a:xfrm>
            <a:prstGeom prst="rect">
              <a:avLst/>
            </a:prstGeom>
            <a:grpFill/>
            <a:ln w="9525">
              <a:noFill/>
              <a:miter lim="800000"/>
              <a:headEnd/>
              <a:tailEnd/>
            </a:ln>
          </p:spPr>
        </p:pic>
        <p:pic>
          <p:nvPicPr>
            <p:cNvPr id="11" name="Billede 29" descr="layout.png"/>
            <p:cNvPicPr>
              <a:picLocks noChangeAspect="1"/>
            </p:cNvPicPr>
            <p:nvPr userDrawn="1"/>
          </p:nvPicPr>
          <p:blipFill>
            <a:blip r:embed="rId3" cstate="print"/>
            <a:stretch>
              <a:fillRect/>
            </a:stretch>
          </p:blipFill>
          <p:spPr>
            <a:xfrm>
              <a:off x="11287851" y="726564"/>
              <a:ext cx="412941" cy="360000"/>
            </a:xfrm>
            <a:prstGeom prst="rect">
              <a:avLst/>
            </a:prstGeom>
            <a:grpFill/>
          </p:spPr>
        </p:pic>
      </p:grpSp>
      <p:sp>
        <p:nvSpPr>
          <p:cNvPr id="12" name="Tekstboks 15"/>
          <p:cNvSpPr txBox="1"/>
          <p:nvPr userDrawn="1"/>
        </p:nvSpPr>
        <p:spPr>
          <a:xfrm>
            <a:off x="9556433" y="332656"/>
            <a:ext cx="2124615" cy="5209118"/>
          </a:xfrm>
          <a:prstGeom prst="rect">
            <a:avLst/>
          </a:prstGeom>
          <a:noFill/>
        </p:spPr>
        <p:txBody>
          <a:bodyPr wrap="square" rtlCol="0">
            <a:spAutoFit/>
          </a:bodyPr>
          <a:lstStyle/>
          <a:p>
            <a:r>
              <a:rPr lang="da-DK" sz="1800" b="1" dirty="0" smtClean="0">
                <a:solidFill>
                  <a:schemeClr val="tx2"/>
                </a:solidFill>
                <a:latin typeface="Arial" pitchFamily="34" charset="0"/>
                <a:cs typeface="Arial" pitchFamily="34" charset="0"/>
              </a:rPr>
              <a:t>How to:</a:t>
            </a:r>
            <a:r>
              <a:rPr lang="da-DK" sz="1800" dirty="0" smtClean="0">
                <a:solidFill>
                  <a:schemeClr val="tx2"/>
                </a:solidFill>
                <a:latin typeface="Arial" pitchFamily="34" charset="0"/>
                <a:cs typeface="Arial" pitchFamily="34" charset="0"/>
              </a:rPr>
              <a:t> </a:t>
            </a:r>
            <a:r>
              <a:rPr lang="da-DK" sz="900" dirty="0" smtClean="0">
                <a:solidFill>
                  <a:schemeClr val="bg1"/>
                </a:solidFill>
                <a:latin typeface="Arial" pitchFamily="34" charset="0"/>
                <a:cs typeface="Arial" pitchFamily="34" charset="0"/>
              </a:rPr>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
            </a:r>
            <a:br>
              <a:rPr lang="da-DK" sz="900" dirty="0" smtClean="0">
                <a:solidFill>
                  <a:schemeClr val="bg1"/>
                </a:solidFill>
                <a:latin typeface="Arial" pitchFamily="34" charset="0"/>
                <a:cs typeface="Arial" pitchFamily="34" charset="0"/>
              </a:rPr>
            </a:br>
            <a:r>
              <a:rPr lang="da-DK" sz="1200" b="1" dirty="0" smtClean="0">
                <a:solidFill>
                  <a:schemeClr val="bg1"/>
                </a:solidFill>
                <a:latin typeface="Arial" pitchFamily="34" charset="0"/>
                <a:cs typeface="Arial" pitchFamily="34" charset="0"/>
              </a:rPr>
              <a:t>Select slide layout</a:t>
            </a:r>
          </a:p>
          <a:p>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Right click on slide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”Layout”</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a:t>
            </a:r>
            <a:r>
              <a:rPr lang="da-DK" sz="900" baseline="0" dirty="0" smtClean="0">
                <a:solidFill>
                  <a:schemeClr val="bg1"/>
                </a:solidFill>
                <a:latin typeface="Arial" pitchFamily="34" charset="0"/>
                <a:cs typeface="Arial" pitchFamily="34" charset="0"/>
              </a:rPr>
              <a:t> slide in flyout</a:t>
            </a:r>
            <a:endParaRPr lang="da-DK" sz="900" dirty="0" smtClean="0">
              <a:solidFill>
                <a:schemeClr val="bg1"/>
              </a:solidFill>
              <a:latin typeface="Arial" pitchFamily="34" charset="0"/>
              <a:cs typeface="Arial" pitchFamily="34" charset="0"/>
            </a:endParaRPr>
          </a:p>
          <a:p>
            <a:endParaRPr lang="da-DK" sz="1200" dirty="0" smtClean="0">
              <a:solidFill>
                <a:schemeClr val="bg1"/>
              </a:solidFill>
              <a:latin typeface="Arial" pitchFamily="34" charset="0"/>
              <a:cs typeface="Arial" pitchFamily="34" charset="0"/>
            </a:endParaRPr>
          </a:p>
          <a:p>
            <a:r>
              <a:rPr lang="da-DK" sz="1200" b="1" dirty="0" smtClean="0">
                <a:solidFill>
                  <a:schemeClr val="bg1"/>
                </a:solidFill>
                <a:latin typeface="Arial" pitchFamily="34" charset="0"/>
                <a:cs typeface="Arial" pitchFamily="34" charset="0"/>
              </a:rPr>
              <a:t>Insert picture</a:t>
            </a:r>
          </a:p>
          <a:p>
            <a:endParaRPr lang="da-DK" sz="900" dirty="0" smtClean="0">
              <a:solidFill>
                <a:schemeClr val="bg1"/>
              </a:solidFill>
              <a:latin typeface="Arial" pitchFamily="34" charset="0"/>
              <a:cs typeface="Arial" pitchFamily="34" charset="0"/>
            </a:endParaRPr>
          </a:p>
          <a:p>
            <a:r>
              <a:rPr lang="da-DK" sz="900" b="0" dirty="0" smtClean="0">
                <a:solidFill>
                  <a:schemeClr val="bg1"/>
                </a:solidFill>
                <a:latin typeface="Arial" pitchFamily="34" charset="0"/>
                <a:cs typeface="Arial" pitchFamily="34" charset="0"/>
              </a:rPr>
              <a:t>Template</a:t>
            </a:r>
            <a:r>
              <a:rPr lang="da-DK" sz="900" b="0" baseline="0" dirty="0" smtClean="0">
                <a:solidFill>
                  <a:schemeClr val="bg1"/>
                </a:solidFill>
                <a:latin typeface="Arial" pitchFamily="34" charset="0"/>
                <a:cs typeface="Arial" pitchFamily="34" charset="0"/>
              </a:rPr>
              <a:t>  with no picture</a:t>
            </a:r>
            <a:br>
              <a:rPr lang="da-DK" sz="900" b="0" baseline="0" dirty="0" smtClean="0">
                <a:solidFill>
                  <a:schemeClr val="bg1"/>
                </a:solidFill>
                <a:latin typeface="Arial" pitchFamily="34" charset="0"/>
                <a:cs typeface="Arial" pitchFamily="34" charset="0"/>
              </a:rPr>
            </a:br>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on ikon,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”Insert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a:t>
            </a:r>
            <a:r>
              <a:rPr lang="da-DK" sz="900" baseline="0" dirty="0" smtClean="0">
                <a:solidFill>
                  <a:schemeClr val="bg1"/>
                </a:solidFill>
                <a:latin typeface="Arial" pitchFamily="34" charset="0"/>
                <a:cs typeface="Arial" pitchFamily="34" charset="0"/>
              </a:rPr>
              <a:t> picture</a:t>
            </a:r>
            <a:endParaRPr lang="da-DK" sz="900" dirty="0" smtClean="0">
              <a:solidFill>
                <a:schemeClr val="bg1"/>
              </a:solidFill>
              <a:latin typeface="Arial" pitchFamily="34" charset="0"/>
              <a:cs typeface="Arial" pitchFamily="34" charset="0"/>
            </a:endParaRP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a:t>
            </a:r>
            <a:r>
              <a:rPr lang="da-DK" sz="900" baseline="0" dirty="0" smtClean="0">
                <a:solidFill>
                  <a:schemeClr val="bg1"/>
                </a:solidFill>
                <a:latin typeface="Arial" pitchFamily="34" charset="0"/>
                <a:cs typeface="Arial" pitchFamily="34" charset="0"/>
              </a:rPr>
              <a:t> ”OK”</a:t>
            </a:r>
          </a:p>
          <a:p>
            <a:pPr marL="228600" indent="-228600">
              <a:buAutoNum type="arabicPeriod"/>
            </a:pPr>
            <a:endParaRPr lang="da-DK" sz="90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da-DK" sz="900" b="0" dirty="0" smtClean="0">
                <a:solidFill>
                  <a:schemeClr val="bg1"/>
                </a:solidFill>
                <a:latin typeface="Arial" pitchFamily="34" charset="0"/>
                <a:cs typeface="Arial" pitchFamily="34" charset="0"/>
              </a:rPr>
              <a:t>Template</a:t>
            </a:r>
            <a:r>
              <a:rPr lang="da-DK" sz="900" b="0" baseline="0" dirty="0" smtClean="0">
                <a:solidFill>
                  <a:schemeClr val="bg1"/>
                </a:solidFill>
                <a:latin typeface="Arial" pitchFamily="34" charset="0"/>
                <a:cs typeface="Arial" pitchFamily="34" charset="0"/>
              </a:rPr>
              <a:t> with picture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da-DK" sz="900" b="0" baseline="0" dirty="0" smtClean="0">
                <a:solidFill>
                  <a:schemeClr val="bg1"/>
                </a:solidFill>
                <a:latin typeface="Arial" pitchFamily="34" charset="0"/>
                <a:cs typeface="Arial" pitchFamily="34" charset="0"/>
              </a:rPr>
              <a:t>(Change picture)</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da-DK" sz="900" b="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r>
              <a:rPr lang="da-DK" sz="900" b="0" baseline="0" dirty="0" smtClean="0">
                <a:solidFill>
                  <a:schemeClr val="bg1"/>
                </a:solidFill>
                <a:latin typeface="Arial" pitchFamily="34" charset="0"/>
                <a:cs typeface="Arial" pitchFamily="34" charset="0"/>
              </a:rPr>
              <a:t>Click on picture</a:t>
            </a: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r>
              <a:rPr lang="da-DK" sz="900" b="0" dirty="0" smtClean="0">
                <a:solidFill>
                  <a:schemeClr val="bg1"/>
                </a:solidFill>
                <a:latin typeface="Arial" pitchFamily="34" charset="0"/>
                <a:cs typeface="Arial" pitchFamily="34" charset="0"/>
              </a:rPr>
              <a:t>Click ”delete” to delete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 on ikon, </a:t>
            </a:r>
            <a:br>
              <a:rPr lang="da-DK" sz="900" dirty="0" smtClean="0">
                <a:solidFill>
                  <a:schemeClr val="bg1"/>
                </a:solidFill>
                <a:latin typeface="Arial" pitchFamily="34" charset="0"/>
                <a:cs typeface="Arial" pitchFamily="34" charset="0"/>
              </a:rPr>
            </a:br>
            <a:r>
              <a:rPr lang="da-DK" sz="900" dirty="0" smtClean="0">
                <a:solidFill>
                  <a:schemeClr val="bg1"/>
                </a:solidFill>
                <a:latin typeface="Arial" pitchFamily="34" charset="0"/>
                <a:cs typeface="Arial" pitchFamily="34" charset="0"/>
              </a:rPr>
              <a:t>”Insert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Select picture</a:t>
            </a:r>
          </a:p>
          <a:p>
            <a:pPr marL="228600" indent="-228600">
              <a:spcBef>
                <a:spcPts val="300"/>
              </a:spcBef>
              <a:spcAft>
                <a:spcPts val="300"/>
              </a:spcAft>
              <a:buClr>
                <a:schemeClr val="tx2"/>
              </a:buClr>
              <a:buAutoNum type="arabicPeriod"/>
            </a:pPr>
            <a:r>
              <a:rPr lang="da-DK" sz="900" dirty="0" smtClean="0">
                <a:solidFill>
                  <a:schemeClr val="bg1"/>
                </a:solidFill>
                <a:latin typeface="Arial" pitchFamily="34" charset="0"/>
                <a:cs typeface="Arial" pitchFamily="34" charset="0"/>
              </a:rPr>
              <a:t>Click</a:t>
            </a:r>
            <a:r>
              <a:rPr lang="da-DK" sz="900" baseline="0" dirty="0" smtClean="0">
                <a:solidFill>
                  <a:schemeClr val="bg1"/>
                </a:solidFill>
                <a:latin typeface="Arial" pitchFamily="34" charset="0"/>
                <a:cs typeface="Arial" pitchFamily="34" charset="0"/>
              </a:rPr>
              <a:t> ”OK”</a:t>
            </a:r>
          </a:p>
          <a:p>
            <a:pPr marL="228600" indent="-228600">
              <a:spcBef>
                <a:spcPts val="300"/>
              </a:spcBef>
              <a:spcAft>
                <a:spcPts val="300"/>
              </a:spcAft>
              <a:buClr>
                <a:schemeClr val="tx2"/>
              </a:buClr>
              <a:buAutoNum type="arabicPeriod"/>
            </a:pPr>
            <a:endParaRPr lang="da-DK" sz="900" baseline="0" dirty="0" smtClean="0">
              <a:solidFill>
                <a:schemeClr val="bg1"/>
              </a:solidFill>
              <a:latin typeface="Arial" pitchFamily="34" charset="0"/>
              <a:cs typeface="Arial" pitchFamily="34" charset="0"/>
            </a:endParaRPr>
          </a:p>
          <a:p>
            <a:pPr marL="228600" marR="0" indent="-228600" algn="l" defTabSz="914400" rtl="0" eaLnBrk="1" fontAlgn="auto" latinLnBrk="0" hangingPunct="1">
              <a:lnSpc>
                <a:spcPct val="100000"/>
              </a:lnSpc>
              <a:spcBef>
                <a:spcPts val="300"/>
              </a:spcBef>
              <a:spcAft>
                <a:spcPts val="300"/>
              </a:spcAft>
              <a:buClr>
                <a:schemeClr val="tx2"/>
              </a:buClr>
              <a:buSzTx/>
              <a:buFontTx/>
              <a:buAutoNum type="arabicPeriod"/>
              <a:tabLst/>
              <a:defRPr/>
            </a:pPr>
            <a:endParaRPr lang="da-DK" sz="900" baseline="0" dirty="0" smtClean="0">
              <a:solidFill>
                <a:schemeClr val="bg1"/>
              </a:solidFill>
              <a:latin typeface="Arial" pitchFamily="34" charset="0"/>
              <a:cs typeface="Arial" pitchFamily="34" charset="0"/>
            </a:endParaRPr>
          </a:p>
        </p:txBody>
      </p:sp>
      <p:sp>
        <p:nvSpPr>
          <p:cNvPr id="13"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14"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15"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D6B79461-EDEC-430B-A1A6-B8DFF912C2E2}" type="datetime1">
              <a:rPr lang="en-US" smtClean="0"/>
              <a:pPr/>
              <a:t>9/26/2011</a:t>
            </a:fld>
            <a:endParaRPr lang="en-US" dirty="0"/>
          </a:p>
        </p:txBody>
      </p:sp>
    </p:spTree>
    <p:extLst>
      <p:ext uri="{BB962C8B-B14F-4D97-AF65-F5344CB8AC3E}">
        <p14:creationId xmlns:p14="http://schemas.microsoft.com/office/powerpoint/2010/main" xmlns="" val="43104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der 1">
    <p:spTree>
      <p:nvGrpSpPr>
        <p:cNvPr id="1" name=""/>
        <p:cNvGrpSpPr/>
        <p:nvPr/>
      </p:nvGrpSpPr>
      <p:grpSpPr>
        <a:xfrm>
          <a:off x="0" y="0"/>
          <a:ext cx="0" cy="0"/>
          <a:chOff x="0" y="0"/>
          <a:chExt cx="0" cy="0"/>
        </a:xfrm>
      </p:grpSpPr>
      <p:cxnSp>
        <p:nvCxnSpPr>
          <p:cNvPr id="13" name="Straight Connector 12"/>
          <p:cNvCxnSpPr/>
          <p:nvPr userDrawn="1"/>
        </p:nvCxnSpPr>
        <p:spPr>
          <a:xfrm>
            <a:off x="2971800" y="1676400"/>
            <a:ext cx="0" cy="31242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6" name="Text Placeholder 15"/>
          <p:cNvSpPr>
            <a:spLocks noGrp="1"/>
          </p:cNvSpPr>
          <p:nvPr>
            <p:ph type="body" sz="quarter" idx="13"/>
          </p:nvPr>
        </p:nvSpPr>
        <p:spPr>
          <a:xfrm>
            <a:off x="3200400" y="3124200"/>
            <a:ext cx="5257800" cy="2667000"/>
          </a:xfrm>
        </p:spPr>
        <p:txBody>
          <a:bodyPr/>
          <a:lstStyle>
            <a:lvl1pPr marL="0" indent="0">
              <a:buFontTx/>
              <a:buNone/>
              <a:defRPr sz="2400">
                <a:solidFill>
                  <a:schemeClr val="tx1"/>
                </a:solidFill>
                <a:latin typeface="FrutigerLinotype-Roman"/>
              </a:defRPr>
            </a:lvl1pPr>
            <a:lvl2pPr marL="457200" indent="0">
              <a:buFontTx/>
              <a:buNone/>
              <a:defRPr sz="2000">
                <a:solidFill>
                  <a:schemeClr val="tx1"/>
                </a:solidFill>
                <a:latin typeface="FrutigerLinotype-Roman"/>
              </a:defRPr>
            </a:lvl2pPr>
            <a:lvl3pPr marL="914400" indent="0">
              <a:buFontTx/>
              <a:buNone/>
              <a:defRPr sz="1800">
                <a:solidFill>
                  <a:schemeClr val="tx1"/>
                </a:solidFill>
                <a:latin typeface="FrutigerLinotype-Roman"/>
              </a:defRPr>
            </a:lvl3pPr>
            <a:lvl4pPr marL="1371600" indent="0">
              <a:buFontTx/>
              <a:buNone/>
              <a:defRPr sz="1600">
                <a:solidFill>
                  <a:schemeClr val="tx1"/>
                </a:solidFill>
                <a:latin typeface="FrutigerLinotype-Roman"/>
              </a:defRPr>
            </a:lvl4pPr>
            <a:lvl5pPr marL="1828800" indent="0">
              <a:buFontTx/>
              <a:buNone/>
              <a:defRPr sz="1400">
                <a:solidFill>
                  <a:schemeClr val="tx1"/>
                </a:solidFill>
                <a:latin typeface="FrutigerLinotype-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7"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18"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19"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231E8DC8-041F-46E3-B28D-7A1ECCD650B6}" type="datetime1">
              <a:rPr lang="en-US" smtClean="0"/>
              <a:pPr/>
              <a:t>9/26/2011</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52924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122362"/>
            <a:ext cx="5558970" cy="146843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590800"/>
            <a:ext cx="5558970" cy="1981200"/>
          </a:xfrm>
        </p:spPr>
        <p:txBody>
          <a:bodyPr/>
          <a:lstStyle>
            <a:lvl1pPr marL="0" indent="0">
              <a:spcBef>
                <a:spcPts val="0"/>
              </a:spcBef>
              <a:spcAft>
                <a:spcPts val="0"/>
              </a:spcAft>
              <a:buFontTx/>
              <a:buNone/>
              <a:defRPr sz="2400"/>
            </a:lvl1pPr>
            <a:lvl2pPr marL="457200" indent="0">
              <a:spcBef>
                <a:spcPts val="0"/>
              </a:spcBef>
              <a:spcAft>
                <a:spcPts val="0"/>
              </a:spcAft>
              <a:buFontTx/>
              <a:buNone/>
              <a:defRPr sz="2000"/>
            </a:lvl2pPr>
            <a:lvl3pPr marL="914400" indent="0">
              <a:spcBef>
                <a:spcPts val="0"/>
              </a:spcBef>
              <a:spcAft>
                <a:spcPts val="0"/>
              </a:spcAft>
              <a:buFontTx/>
              <a:buNone/>
              <a:defRPr sz="1800"/>
            </a:lvl3pPr>
            <a:lvl4pPr marL="1371600" indent="0">
              <a:spcBef>
                <a:spcPts val="0"/>
              </a:spcBef>
              <a:spcAft>
                <a:spcPts val="0"/>
              </a:spcAft>
              <a:buFontTx/>
              <a:buNone/>
              <a:defRPr sz="1600"/>
            </a:lvl4pPr>
            <a:lvl5pPr marL="1828800" indent="0">
              <a:spcBef>
                <a:spcPts val="0"/>
              </a:spcBef>
              <a:spcAft>
                <a:spcPts val="0"/>
              </a:spcAft>
              <a:buFontTx/>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6244770" y="2514600"/>
            <a:ext cx="0" cy="20574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13"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14"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EB2ECA2C-B8AC-4254-9173-0D4D8BFA9A78}" type="datetime1">
              <a:rPr lang="en-US" smtClean="0"/>
              <a:pPr/>
              <a:t>9/26/2011</a:t>
            </a:fld>
            <a:endParaRPr lang="en-US" dirty="0"/>
          </a:p>
        </p:txBody>
      </p:sp>
    </p:spTree>
    <p:extLst>
      <p:ext uri="{BB962C8B-B14F-4D97-AF65-F5344CB8AC3E}">
        <p14:creationId xmlns:p14="http://schemas.microsoft.com/office/powerpoint/2010/main" xmlns="" val="1463457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667000"/>
            <a:ext cx="7772400" cy="28194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8"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9"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D0669423-EFD2-4DA3-B747-F68E97F80C07}" type="datetime1">
              <a:rPr lang="en-US" smtClean="0"/>
              <a:pPr/>
              <a:t>9/26/2011</a:t>
            </a:fld>
            <a:endParaRPr lang="en-US" dirty="0"/>
          </a:p>
        </p:txBody>
      </p:sp>
    </p:spTree>
    <p:extLst>
      <p:ext uri="{BB962C8B-B14F-4D97-AF65-F5344CB8AC3E}">
        <p14:creationId xmlns:p14="http://schemas.microsoft.com/office/powerpoint/2010/main" xmlns="" val="827383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no bul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667000"/>
            <a:ext cx="7772400" cy="28194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8"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9"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9F2F0097-78A0-480F-8F2E-7FBEAB06BCFB}" type="datetime1">
              <a:rPr lang="en-US" smtClean="0"/>
              <a:pPr/>
              <a:t>9/26/2011</a:t>
            </a:fld>
            <a:endParaRPr lang="en-US" dirty="0"/>
          </a:p>
        </p:txBody>
      </p:sp>
    </p:spTree>
    <p:extLst>
      <p:ext uri="{BB962C8B-B14F-4D97-AF65-F5344CB8AC3E}">
        <p14:creationId xmlns:p14="http://schemas.microsoft.com/office/powerpoint/2010/main" xmlns="" val="1229441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685800" y="2667000"/>
            <a:ext cx="7772400" cy="2819400"/>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8"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9"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BF6876E2-9419-4D3F-8594-25A7526926F7}" type="datetime1">
              <a:rPr lang="en-US" smtClean="0"/>
              <a:pPr/>
              <a:t>9/26/2011</a:t>
            </a:fld>
            <a:endParaRPr lang="en-US" dirty="0"/>
          </a:p>
        </p:txBody>
      </p:sp>
    </p:spTree>
    <p:extLst>
      <p:ext uri="{BB962C8B-B14F-4D97-AF65-F5344CB8AC3E}">
        <p14:creationId xmlns:p14="http://schemas.microsoft.com/office/powerpoint/2010/main" xmlns="" val="338406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590801"/>
            <a:ext cx="3810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90801"/>
            <a:ext cx="3810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9"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10" name="Date Placeholder 1"/>
          <p:cNvSpPr>
            <a:spLocks noGrp="1"/>
          </p:cNvSpPr>
          <p:nvPr>
            <p:ph type="dt" sz="half" idx="10"/>
          </p:nvPr>
        </p:nvSpPr>
        <p:spPr>
          <a:xfrm>
            <a:off x="1105880" y="6306875"/>
            <a:ext cx="762000" cy="180000"/>
          </a:xfrm>
          <a:prstGeom prst="rect">
            <a:avLst/>
          </a:prstGeom>
        </p:spPr>
        <p:txBody>
          <a:bodyPr/>
          <a:lstStyle>
            <a:lvl1pPr>
              <a:defRPr sz="800"/>
            </a:lvl1pPr>
          </a:lstStyle>
          <a:p>
            <a:fld id="{F3D6C774-6F8D-4FF0-B7B9-F1D80AECE3FD}" type="datetime1">
              <a:rPr lang="en-US" smtClean="0"/>
              <a:pPr/>
              <a:t>9/26/2011</a:t>
            </a:fld>
            <a:endParaRPr lang="en-US" dirty="0"/>
          </a:p>
        </p:txBody>
      </p:sp>
    </p:spTree>
    <p:extLst>
      <p:ext uri="{BB962C8B-B14F-4D97-AF65-F5344CB8AC3E}">
        <p14:creationId xmlns:p14="http://schemas.microsoft.com/office/powerpoint/2010/main" xmlns="" val="3154961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7"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8"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0189F764-81D3-4985-A1D8-E4B1A1E96400}" type="datetime1">
              <a:rPr lang="en-US" smtClean="0"/>
              <a:pPr/>
              <a:t>9/26/2011</a:t>
            </a:fld>
            <a:endParaRPr lang="en-US" dirty="0"/>
          </a:p>
        </p:txBody>
      </p:sp>
    </p:spTree>
    <p:extLst>
      <p:ext uri="{BB962C8B-B14F-4D97-AF65-F5344CB8AC3E}">
        <p14:creationId xmlns:p14="http://schemas.microsoft.com/office/powerpoint/2010/main" xmlns="" val="2535317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75696" y="6323275"/>
            <a:ext cx="4114800" cy="180000"/>
          </a:xfrm>
          <a:prstGeom prst="rect">
            <a:avLst/>
          </a:prstGeom>
        </p:spPr>
        <p:txBody>
          <a:bodyPr vert="horz" lIns="91440" tIns="45720" rIns="91440" bIns="45720" rtlCol="0" anchor="ctr"/>
          <a:lstStyle>
            <a:lvl1pPr algn="l">
              <a:defRPr sz="800" b="0" baseline="0">
                <a:solidFill>
                  <a:schemeClr val="tx1">
                    <a:lumMod val="95000"/>
                    <a:lumOff val="5000"/>
                  </a:schemeClr>
                </a:solidFill>
                <a:latin typeface="Klavika medium"/>
              </a:defRPr>
            </a:lvl1pPr>
          </a:lstStyle>
          <a:p>
            <a:pPr defTabSz="457200"/>
            <a:r>
              <a:rPr lang="en-US" dirty="0" smtClean="0"/>
              <a:t>Unite template</a:t>
            </a:r>
            <a:endParaRPr lang="en-US" dirty="0"/>
          </a:p>
        </p:txBody>
      </p:sp>
      <p:sp>
        <p:nvSpPr>
          <p:cNvPr id="6" name="Slide Number Placeholder 5"/>
          <p:cNvSpPr>
            <a:spLocks noGrp="1"/>
          </p:cNvSpPr>
          <p:nvPr>
            <p:ph type="sldNum" sz="quarter" idx="4"/>
          </p:nvPr>
        </p:nvSpPr>
        <p:spPr>
          <a:xfrm>
            <a:off x="685800" y="6319175"/>
            <a:ext cx="415925" cy="180000"/>
          </a:xfrm>
          <a:prstGeom prst="rect">
            <a:avLst/>
          </a:prstGeom>
        </p:spPr>
        <p:txBody>
          <a:bodyPr vert="horz" lIns="91440" tIns="45720" rIns="91440" bIns="45720" rtlCol="0" anchor="ctr"/>
          <a:lstStyle>
            <a:lvl1pPr algn="l">
              <a:defRPr sz="800" b="0" baseline="0">
                <a:solidFill>
                  <a:schemeClr val="tx1"/>
                </a:solidFill>
                <a:latin typeface="Klavika medium"/>
              </a:defRPr>
            </a:lvl1pPr>
          </a:lstStyle>
          <a:p>
            <a:pPr defTabSz="457200"/>
            <a:fld id="{D3549F50-7AD4-464D-9032-CC0646FB2084}" type="slidenum">
              <a:rPr lang="en-US" smtClean="0"/>
              <a:pPr defTabSz="457200"/>
              <a:t>‹#›</a:t>
            </a:fld>
            <a:endParaRPr lang="en-US" dirty="0"/>
          </a:p>
        </p:txBody>
      </p:sp>
      <p:sp>
        <p:nvSpPr>
          <p:cNvPr id="7" name="Date Placeholder 1"/>
          <p:cNvSpPr>
            <a:spLocks noGrp="1"/>
          </p:cNvSpPr>
          <p:nvPr>
            <p:ph type="dt" sz="half" idx="2"/>
          </p:nvPr>
        </p:nvSpPr>
        <p:spPr>
          <a:xfrm>
            <a:off x="1105880" y="6306875"/>
            <a:ext cx="762000" cy="180000"/>
          </a:xfrm>
          <a:prstGeom prst="rect">
            <a:avLst/>
          </a:prstGeom>
        </p:spPr>
        <p:txBody>
          <a:bodyPr/>
          <a:lstStyle>
            <a:lvl1pPr>
              <a:defRPr sz="800"/>
            </a:lvl1pPr>
          </a:lstStyle>
          <a:p>
            <a:fld id="{0442C3EB-AB5C-4C96-A71C-7F377FE4D996}" type="datetime1">
              <a:rPr lang="en-US" smtClean="0"/>
              <a:pPr/>
              <a:t>9/26/2011</a:t>
            </a:fld>
            <a:endParaRPr lang="en-US" dirty="0"/>
          </a:p>
        </p:txBody>
      </p:sp>
    </p:spTree>
    <p:extLst>
      <p:ext uri="{BB962C8B-B14F-4D97-AF65-F5344CB8AC3E}">
        <p14:creationId xmlns:p14="http://schemas.microsoft.com/office/powerpoint/2010/main" xmlns="" val="2339329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22362"/>
            <a:ext cx="7772400" cy="14684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667000"/>
            <a:ext cx="7772400" cy="2819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13" cstate="print"/>
          <a:stretch>
            <a:fillRect/>
          </a:stretch>
        </p:blipFill>
        <p:spPr>
          <a:xfrm>
            <a:off x="5410200" y="6239694"/>
            <a:ext cx="3130623" cy="237306"/>
          </a:xfrm>
          <a:prstGeom prst="rect">
            <a:avLst/>
          </a:prstGeom>
        </p:spPr>
      </p:pic>
      <p:pic>
        <p:nvPicPr>
          <p:cNvPr id="8" name="Picture 4" descr="C:\Users\Ryan\Desktop\unite\slides\sgTextOnly.png"/>
          <p:cNvPicPr>
            <a:picLocks noChangeAspect="1" noChangeArrowheads="1"/>
          </p:cNvPicPr>
          <p:nvPr userDrawn="1"/>
        </p:nvPicPr>
        <p:blipFill>
          <a:blip r:embed="rId14" cstate="print"/>
          <a:srcRect/>
          <a:stretch>
            <a:fillRect/>
          </a:stretch>
        </p:blipFill>
        <p:spPr bwMode="auto">
          <a:xfrm>
            <a:off x="1066800" y="6248400"/>
            <a:ext cx="1544597" cy="228600"/>
          </a:xfrm>
          <a:prstGeom prst="rect">
            <a:avLst/>
          </a:prstGeom>
          <a:noFill/>
        </p:spPr>
      </p:pic>
      <p:pic>
        <p:nvPicPr>
          <p:cNvPr id="10" name="Picture 3" descr="C:\Users\Ryan\Desktop\unite\slides\sgLogoOnly.png"/>
          <p:cNvPicPr>
            <a:picLocks noChangeAspect="1" noChangeArrowheads="1"/>
          </p:cNvPicPr>
          <p:nvPr userDrawn="1"/>
        </p:nvPicPr>
        <p:blipFill>
          <a:blip r:embed="rId15" cstate="print"/>
          <a:srcRect/>
          <a:stretch>
            <a:fillRect/>
          </a:stretch>
        </p:blipFill>
        <p:spPr bwMode="auto">
          <a:xfrm>
            <a:off x="696454" y="6172200"/>
            <a:ext cx="271755" cy="381000"/>
          </a:xfrm>
          <a:prstGeom prst="rect">
            <a:avLst/>
          </a:prstGeom>
          <a:noFill/>
        </p:spPr>
      </p:pic>
    </p:spTree>
    <p:extLst>
      <p:ext uri="{BB962C8B-B14F-4D97-AF65-F5344CB8AC3E}">
        <p14:creationId xmlns:p14="http://schemas.microsoft.com/office/powerpoint/2010/main" xmlns="" val="1393914060"/>
      </p:ext>
    </p:extLst>
  </p:cSld>
  <p:clrMap bg1="lt1" tx1="dk1" bg2="lt2" tx2="dk2" accent1="accent1" accent2="accent2" accent3="accent3" accent4="accent4" accent5="accent5" accent6="accent6" hlink="hlink" folHlink="folHlink"/>
  <p:sldLayoutIdLst>
    <p:sldLayoutId id="2147483829" r:id="rId1"/>
    <p:sldLayoutId id="2147483841" r:id="rId2"/>
    <p:sldLayoutId id="2147483843" r:id="rId3"/>
    <p:sldLayoutId id="2147483830" r:id="rId4"/>
    <p:sldLayoutId id="2147483846" r:id="rId5"/>
    <p:sldLayoutId id="2147483847" r:id="rId6"/>
    <p:sldLayoutId id="2147483832" r:id="rId7"/>
    <p:sldLayoutId id="2147483834" r:id="rId8"/>
    <p:sldLayoutId id="2147483835" r:id="rId9"/>
    <p:sldLayoutId id="2147483840" r:id="rId10"/>
    <p:sldLayoutId id="214748384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457200" rtl="0" eaLnBrk="1" latinLnBrk="0" hangingPunct="1">
        <a:lnSpc>
          <a:spcPct val="110000"/>
        </a:lnSpc>
        <a:spcBef>
          <a:spcPts val="0"/>
        </a:spcBef>
        <a:spcAft>
          <a:spcPts val="0"/>
        </a:spcAft>
        <a:buFont typeface="Arial" pitchFamily="34" charset="0"/>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ts val="0"/>
        </a:spcBef>
        <a:spcAft>
          <a:spcPts val="0"/>
        </a:spcAft>
        <a:buFont typeface="Arial" pitchFamily="34" charset="0"/>
        <a:buChar char="•"/>
        <a:defRPr sz="2800" kern="1200">
          <a:solidFill>
            <a:schemeClr val="tx1"/>
          </a:solidFill>
          <a:latin typeface="+mn-lt"/>
          <a:ea typeface="+mn-ea"/>
          <a:cs typeface="+mn-cs"/>
        </a:defRPr>
      </a:lvl2pPr>
      <a:lvl3pPr marL="1143000" indent="-228600" algn="l" defTabSz="457200" rtl="0" eaLnBrk="1" latinLnBrk="0" hangingPunct="1">
        <a:lnSpc>
          <a:spcPct val="110000"/>
        </a:lnSpc>
        <a:spcBef>
          <a:spcPts val="0"/>
        </a:spcBef>
        <a:spcAft>
          <a:spcPts val="0"/>
        </a:spcAft>
        <a:buFont typeface="Arial" pitchFamily="34" charset="0"/>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ts val="0"/>
        </a:spcBef>
        <a:spcAft>
          <a:spcPts val="0"/>
        </a:spcAft>
        <a:buFont typeface="Arial" pitchFamily="34" charset="0"/>
        <a:buChar char="•"/>
        <a:defRPr sz="2000" kern="1200">
          <a:solidFill>
            <a:schemeClr val="tx1"/>
          </a:solidFill>
          <a:latin typeface="+mn-lt"/>
          <a:ea typeface="+mn-ea"/>
          <a:cs typeface="+mn-cs"/>
        </a:defRPr>
      </a:lvl4pPr>
      <a:lvl5pPr marL="2057400" indent="-228600" algn="l" defTabSz="457200" rtl="0" eaLnBrk="1" latinLnBrk="0" hangingPunct="1">
        <a:lnSpc>
          <a:spcPct val="11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mono-project.com/OldRelease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4038600"/>
            <a:ext cx="7772400" cy="1066800"/>
          </a:xfrm>
        </p:spPr>
        <p:txBody>
          <a:bodyPr/>
          <a:lstStyle/>
          <a:p>
            <a:r>
              <a:rPr lang="en-US" dirty="0" smtClean="0"/>
              <a:t>William Roberts</a:t>
            </a:r>
          </a:p>
          <a:p>
            <a:r>
              <a:rPr lang="en-US" dirty="0" smtClean="0"/>
              <a:t>Senior Game Engineer</a:t>
            </a:r>
          </a:p>
          <a:p>
            <a:r>
              <a:rPr lang="en-US" dirty="0" smtClean="0"/>
              <a:t>Schell Games – www.schellgames.com </a:t>
            </a:r>
            <a:endParaRPr lang="en-US" dirty="0"/>
          </a:p>
        </p:txBody>
      </p:sp>
      <p:pic>
        <p:nvPicPr>
          <p:cNvPr id="7" name="Picture 2" descr="C:\Documents and Settings\Reagan\Desktop\Screen_Logo_Thumb.png"/>
          <p:cNvPicPr>
            <a:picLocks noChangeAspect="1" noChangeArrowheads="1"/>
          </p:cNvPicPr>
          <p:nvPr/>
        </p:nvPicPr>
        <p:blipFill>
          <a:blip r:embed="rId3" cstate="print"/>
          <a:srcRect/>
          <a:stretch>
            <a:fillRect/>
          </a:stretch>
        </p:blipFill>
        <p:spPr bwMode="auto">
          <a:xfrm>
            <a:off x="1371600" y="838200"/>
            <a:ext cx="1600200" cy="2592324"/>
          </a:xfrm>
          <a:prstGeom prst="rect">
            <a:avLst/>
          </a:prstGeom>
          <a:noFill/>
        </p:spPr>
      </p:pic>
      <p:sp>
        <p:nvSpPr>
          <p:cNvPr id="9" name="Title 8"/>
          <p:cNvSpPr txBox="1">
            <a:spLocks/>
          </p:cNvSpPr>
          <p:nvPr/>
        </p:nvSpPr>
        <p:spPr>
          <a:xfrm>
            <a:off x="3276600" y="838200"/>
            <a:ext cx="5029200" cy="2592324"/>
          </a:xfrm>
          <a:prstGeom prst="rect">
            <a:avLst/>
          </a:prstGeom>
        </p:spPr>
        <p:txBody>
          <a:bodyPr vert="horz" lIns="91440" tIns="45720" rIns="91440" bIns="45720" rtlCol="0" anchor="ctr">
            <a:normAutofit/>
          </a:bodyPr>
          <a:lstStyle>
            <a:lvl1pPr algn="ctr" defTabSz="457200" rtl="0" eaLnBrk="1" latinLnBrk="0" hangingPunct="1">
              <a:lnSpc>
                <a:spcPct val="110000"/>
              </a:lnSpc>
              <a:spcBef>
                <a:spcPct val="0"/>
              </a:spcBef>
              <a:buNone/>
              <a:defRPr sz="2800" b="0" kern="1200">
                <a:solidFill>
                  <a:schemeClr val="tx1"/>
                </a:solidFill>
                <a:latin typeface="+mj-lt"/>
                <a:ea typeface="+mj-ea"/>
                <a:cs typeface="+mj-cs"/>
              </a:defRPr>
            </a:lvl1pPr>
          </a:lstStyle>
          <a:p>
            <a:pPr algn="l"/>
            <a:r>
              <a:rPr lang="en-US" sz="5400" dirty="0" smtClean="0"/>
              <a:t>Scalable Game Development</a:t>
            </a:r>
            <a:endParaRPr lang="en-US" sz="5400" dirty="0"/>
          </a:p>
        </p:txBody>
      </p:sp>
    </p:spTree>
    <p:extLst>
      <p:ext uri="{BB962C8B-B14F-4D97-AF65-F5344CB8AC3E}">
        <p14:creationId xmlns:p14="http://schemas.microsoft.com/office/powerpoint/2010/main" xmlns="" val="20343951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914400" y="914400"/>
            <a:ext cx="7239000" cy="828675"/>
          </a:xfrm>
        </p:spPr>
        <p:txBody>
          <a:bodyPr lIns="0" tIns="0" rIns="0" bIns="0" anchor="t">
            <a:normAutofit/>
          </a:bodyPr>
          <a:lstStyle/>
          <a:p>
            <a:pPr>
              <a:lnSpc>
                <a:spcPct val="95000"/>
              </a:lnSpc>
            </a:pPr>
            <a:r>
              <a:rPr lang="en-US" dirty="0"/>
              <a:t>Art </a:t>
            </a:r>
            <a:r>
              <a:rPr lang="en-US" dirty="0" smtClean="0"/>
              <a:t>Pipeline - Pros</a:t>
            </a:r>
            <a:endParaRPr lang="en-US" dirty="0"/>
          </a:p>
        </p:txBody>
      </p:sp>
      <p:sp>
        <p:nvSpPr>
          <p:cNvPr id="14338" name="Rectangle 2"/>
          <p:cNvSpPr>
            <a:spLocks noGrp="1" noChangeArrowheads="1"/>
          </p:cNvSpPr>
          <p:nvPr>
            <p:ph type="body" idx="1"/>
          </p:nvPr>
        </p:nvSpPr>
        <p:spPr>
          <a:xfrm>
            <a:off x="914399" y="1981200"/>
            <a:ext cx="7315201" cy="3276600"/>
          </a:xfrm>
        </p:spPr>
        <p:txBody>
          <a:bodyPr lIns="0" tIns="0" rIns="0" bIns="0">
            <a:normAutofit/>
          </a:bodyPr>
          <a:lstStyle/>
          <a:p>
            <a:pPr marL="339725" lvl="1" indent="-339725">
              <a:spcBef>
                <a:spcPct val="0"/>
              </a:spcBef>
              <a:buClr>
                <a:schemeClr val="tx1"/>
              </a:buClr>
              <a:buFontTx/>
              <a:buChar char="•"/>
            </a:pPr>
            <a:r>
              <a:rPr lang="en-US" sz="3200" dirty="0" smtClean="0"/>
              <a:t>Only artists </a:t>
            </a:r>
            <a:r>
              <a:rPr lang="en-US" sz="3200" dirty="0"/>
              <a:t>need </a:t>
            </a:r>
            <a:r>
              <a:rPr lang="en-US" sz="3200" dirty="0" smtClean="0"/>
              <a:t>copies of 3</a:t>
            </a:r>
            <a:r>
              <a:rPr lang="en-US" sz="3200" baseline="30000" dirty="0" smtClean="0"/>
              <a:t>rd</a:t>
            </a:r>
            <a:r>
              <a:rPr lang="en-US" sz="3200" dirty="0" smtClean="0"/>
              <a:t> party art tools installed.</a:t>
            </a:r>
            <a:endParaRPr lang="en-US" sz="3200" dirty="0"/>
          </a:p>
          <a:p>
            <a:pPr marL="339725" lvl="1" indent="-339725">
              <a:spcBef>
                <a:spcPct val="0"/>
              </a:spcBef>
              <a:buClr>
                <a:schemeClr val="tx1"/>
              </a:buClr>
              <a:buFontTx/>
              <a:buChar char="•"/>
            </a:pPr>
            <a:r>
              <a:rPr lang="en-US" sz="3200" dirty="0" smtClean="0"/>
              <a:t>Faster </a:t>
            </a:r>
            <a:r>
              <a:rPr lang="en-US" sz="3200" dirty="0"/>
              <a:t>import </a:t>
            </a:r>
            <a:r>
              <a:rPr lang="en-US" sz="3200" dirty="0" smtClean="0"/>
              <a:t>times. </a:t>
            </a:r>
            <a:endParaRPr lang="en-US" sz="3200" dirty="0"/>
          </a:p>
          <a:p>
            <a:pPr marL="339725" lvl="1" indent="-339725">
              <a:spcBef>
                <a:spcPct val="0"/>
              </a:spcBef>
              <a:buClr>
                <a:schemeClr val="tx1"/>
              </a:buClr>
              <a:buFontTx/>
              <a:buChar char="•"/>
            </a:pPr>
            <a:r>
              <a:rPr lang="en-US" sz="3200" dirty="0" smtClean="0"/>
              <a:t>Asset </a:t>
            </a:r>
            <a:r>
              <a:rPr lang="en-US" sz="3200" dirty="0"/>
              <a:t>Database becomes corrupted less frequently.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5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914400" y="1981200"/>
            <a:ext cx="7315201" cy="2697480"/>
          </a:xfrm>
        </p:spPr>
        <p:txBody>
          <a:bodyPr lIns="0" tIns="0" rIns="0" bIns="0">
            <a:normAutofit/>
          </a:bodyPr>
          <a:lstStyle/>
          <a:p>
            <a:pPr marL="339725" lvl="1" indent="-339725">
              <a:spcBef>
                <a:spcPct val="0"/>
              </a:spcBef>
              <a:buClr>
                <a:schemeClr val="tx1"/>
              </a:buClr>
              <a:buFontTx/>
              <a:buChar char="•"/>
            </a:pPr>
            <a:r>
              <a:rPr lang="en-US" sz="3200" dirty="0" smtClean="0"/>
              <a:t>Goes </a:t>
            </a:r>
            <a:r>
              <a:rPr lang="en-US" sz="3200" dirty="0"/>
              <a:t>against the standard Unity work </a:t>
            </a:r>
            <a:r>
              <a:rPr lang="en-US" sz="3200" dirty="0" smtClean="0"/>
              <a:t>flow.</a:t>
            </a:r>
          </a:p>
          <a:p>
            <a:pPr marL="339725" lvl="1" indent="-339725">
              <a:spcBef>
                <a:spcPct val="0"/>
              </a:spcBef>
              <a:buClr>
                <a:schemeClr val="tx1"/>
              </a:buClr>
              <a:buFontTx/>
              <a:buChar char="•"/>
            </a:pPr>
            <a:r>
              <a:rPr lang="en-US" sz="3200" dirty="0" smtClean="0"/>
              <a:t>Causes </a:t>
            </a:r>
            <a:r>
              <a:rPr lang="en-US" sz="3200" dirty="0"/>
              <a:t>some extra work for the 3D artists.</a:t>
            </a:r>
          </a:p>
        </p:txBody>
      </p:sp>
      <p:sp>
        <p:nvSpPr>
          <p:cNvPr id="4" name="Rectangle 1"/>
          <p:cNvSpPr txBox="1">
            <a:spLocks noChangeArrowheads="1"/>
          </p:cNvSpPr>
          <p:nvPr/>
        </p:nvSpPr>
        <p:spPr>
          <a:xfrm>
            <a:off x="914400" y="914400"/>
            <a:ext cx="7239000" cy="828675"/>
          </a:xfrm>
          <a:prstGeom prst="rect">
            <a:avLst/>
          </a:prstGeom>
        </p:spPr>
        <p:txBody>
          <a:bodyPr vert="horz" lIns="0" tIns="0" rIns="0" bIns="0" rtlCol="0" anchor="t">
            <a:normAutofit/>
          </a:bodyPr>
          <a:lstStyle/>
          <a:p>
            <a:pPr marL="0" marR="0" lvl="0" indent="0" algn="l" defTabSz="457200" rtl="0" eaLnBrk="1" fontAlgn="auto" latinLnBrk="0" hangingPunct="1">
              <a:lnSpc>
                <a:spcPct val="95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Art Pipeline - Cons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468437"/>
          </a:xfrm>
        </p:spPr>
        <p:txBody>
          <a:bodyPr>
            <a:noAutofit/>
          </a:bodyPr>
          <a:lstStyle/>
          <a:p>
            <a:pPr algn="ctr"/>
            <a:r>
              <a:rPr lang="en-US" sz="6000" dirty="0" smtClean="0">
                <a:effectLst>
                  <a:outerShdw blurRad="38100" dist="38100" dir="2700000" algn="tl">
                    <a:srgbClr val="000000">
                      <a:alpha val="43137"/>
                    </a:srgbClr>
                  </a:outerShdw>
                </a:effectLst>
              </a:rPr>
              <a:t>Code Projects</a:t>
            </a:r>
            <a:endParaRPr lang="en-US" sz="6000" dirty="0">
              <a:effectLst>
                <a:outerShdw blurRad="38100" dist="38100" dir="2700000" algn="tl">
                  <a:srgbClr val="000000">
                    <a:alpha val="43137"/>
                  </a:srgbClr>
                </a:outerShdw>
              </a:effectLst>
            </a:endParaRPr>
          </a:p>
        </p:txBody>
      </p:sp>
      <p:cxnSp>
        <p:nvCxnSpPr>
          <p:cNvPr id="6" name="Straight Arrow Connector 5"/>
          <p:cNvCxnSpPr/>
          <p:nvPr/>
        </p:nvCxnSpPr>
        <p:spPr>
          <a:xfrm>
            <a:off x="304800" y="3887788"/>
            <a:ext cx="8610600" cy="1588"/>
          </a:xfrm>
          <a:prstGeom prst="straightConnector1">
            <a:avLst/>
          </a:prstGeom>
          <a:ln>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Unity Projects</a:t>
            </a:r>
            <a:endParaRPr lang="en-US" dirty="0"/>
          </a:p>
        </p:txBody>
      </p:sp>
      <p:sp>
        <p:nvSpPr>
          <p:cNvPr id="8" name="Rectangle 7"/>
          <p:cNvSpPr/>
          <p:nvPr/>
        </p:nvSpPr>
        <p:spPr>
          <a:xfrm>
            <a:off x="2514600" y="3352800"/>
            <a:ext cx="22098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Art Pipeline</a:t>
            </a:r>
            <a:endParaRPr lang="en-US" dirty="0"/>
          </a:p>
        </p:txBody>
      </p:sp>
      <p:sp>
        <p:nvSpPr>
          <p:cNvPr id="9" name="Rectangle 8"/>
          <p:cNvSpPr/>
          <p:nvPr/>
        </p:nvSpPr>
        <p:spPr>
          <a:xfrm>
            <a:off x="48006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Code</a:t>
            </a:r>
            <a:endParaRPr lang="en-US" dirty="0"/>
          </a:p>
        </p:txBody>
      </p:sp>
    </p:spTree>
  </p:cSld>
  <p:clrMapOvr>
    <a:masterClrMapping/>
  </p:clrMapOvr>
  <p:transition spd="med" advTm="80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914400" y="609600"/>
            <a:ext cx="7315201" cy="822960"/>
          </a:xfrm>
        </p:spPr>
        <p:txBody>
          <a:bodyPr lIns="0" tIns="0" rIns="0" bIns="0" anchor="t">
            <a:normAutofit/>
          </a:bodyPr>
          <a:lstStyle/>
          <a:p>
            <a:pPr>
              <a:lnSpc>
                <a:spcPct val="95000"/>
              </a:lnSpc>
            </a:pPr>
            <a:r>
              <a:rPr lang="en-US" dirty="0">
                <a:solidFill>
                  <a:srgbClr val="000000"/>
                </a:solidFill>
              </a:rPr>
              <a:t>Project Code </a:t>
            </a:r>
            <a:r>
              <a:rPr lang="en-US" dirty="0" smtClean="0">
                <a:solidFill>
                  <a:srgbClr val="000000"/>
                </a:solidFill>
              </a:rPr>
              <a:t>Base - </a:t>
            </a:r>
            <a:r>
              <a:rPr lang="en-US" dirty="0" smtClean="0"/>
              <a:t>Pros</a:t>
            </a:r>
            <a:endParaRPr lang="en-US" dirty="0">
              <a:solidFill>
                <a:srgbClr val="000000"/>
              </a:solidFill>
            </a:endParaRPr>
          </a:p>
        </p:txBody>
      </p:sp>
      <p:sp>
        <p:nvSpPr>
          <p:cNvPr id="17410" name="Rectangle 2"/>
          <p:cNvSpPr>
            <a:spLocks noGrp="1" noChangeArrowheads="1"/>
          </p:cNvSpPr>
          <p:nvPr>
            <p:ph type="body" idx="1"/>
          </p:nvPr>
        </p:nvSpPr>
        <p:spPr>
          <a:xfrm>
            <a:off x="914400" y="1371600"/>
            <a:ext cx="7391400" cy="3810000"/>
          </a:xfrm>
        </p:spPr>
        <p:txBody>
          <a:bodyPr lIns="0" tIns="0" rIns="0" bIns="0">
            <a:normAutofit/>
          </a:bodyPr>
          <a:lstStyle/>
          <a:p>
            <a:pPr marL="339725" lvl="1" indent="-339725">
              <a:spcBef>
                <a:spcPct val="0"/>
              </a:spcBef>
              <a:buClr>
                <a:schemeClr val="tx1"/>
              </a:buClr>
              <a:buFontTx/>
              <a:buChar char="•"/>
            </a:pPr>
            <a:r>
              <a:rPr lang="en-US" sz="3600" dirty="0" smtClean="0"/>
              <a:t>Reusable </a:t>
            </a:r>
            <a:r>
              <a:rPr lang="en-US" sz="3600" dirty="0"/>
              <a:t>core </a:t>
            </a:r>
            <a:r>
              <a:rPr lang="en-US" sz="3600" dirty="0" smtClean="0"/>
              <a:t>framework that can be shared between projects.</a:t>
            </a:r>
            <a:endParaRPr lang="en-US" sz="3600" dirty="0"/>
          </a:p>
          <a:p>
            <a:pPr marL="339725" lvl="1" indent="-339725">
              <a:spcBef>
                <a:spcPct val="0"/>
              </a:spcBef>
              <a:buClr>
                <a:schemeClr val="tx1"/>
              </a:buClr>
              <a:buFontTx/>
              <a:buChar char="•"/>
            </a:pPr>
            <a:r>
              <a:rPr lang="en-US" sz="3600" dirty="0" smtClean="0"/>
              <a:t>Ability to use namespaces.</a:t>
            </a:r>
            <a:endParaRPr lang="en-US" sz="3600" dirty="0"/>
          </a:p>
          <a:p>
            <a:pPr marL="339725" lvl="1" indent="-339725">
              <a:spcBef>
                <a:spcPct val="0"/>
              </a:spcBef>
              <a:buClr>
                <a:schemeClr val="tx1"/>
              </a:buClr>
              <a:buFontTx/>
              <a:buChar char="•"/>
            </a:pPr>
            <a:r>
              <a:rPr lang="en-US" sz="3600" dirty="0" smtClean="0"/>
              <a:t>Custom </a:t>
            </a:r>
            <a:r>
              <a:rPr lang="en-US" sz="3600" dirty="0"/>
              <a:t>compiler </a:t>
            </a:r>
            <a:r>
              <a:rPr lang="en-US" sz="3600" dirty="0" smtClean="0"/>
              <a:t>preprocessor.</a:t>
            </a:r>
            <a:endParaRPr lang="en-US" sz="3600" dirty="0"/>
          </a:p>
          <a:p>
            <a:pPr marL="339725" lvl="1" indent="-339725">
              <a:spcBef>
                <a:spcPct val="0"/>
              </a:spcBef>
              <a:buClr>
                <a:schemeClr val="tx1"/>
              </a:buClr>
              <a:buFontTx/>
              <a:buChar char="•"/>
            </a:pPr>
            <a:r>
              <a:rPr lang="en-US" sz="3600" dirty="0" smtClean="0"/>
              <a:t>Easily </a:t>
            </a:r>
            <a:r>
              <a:rPr lang="en-US" sz="3600" dirty="0"/>
              <a:t>obfuscate code using professional tools.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914400" y="1295400"/>
            <a:ext cx="7315200" cy="4724400"/>
          </a:xfrm>
        </p:spPr>
        <p:txBody>
          <a:bodyPr lIns="0" tIns="0" rIns="0" bIns="0">
            <a:normAutofit lnSpcReduction="10000"/>
          </a:bodyPr>
          <a:lstStyle/>
          <a:p>
            <a:pPr marL="341313" lvl="1" indent="-341313">
              <a:spcBef>
                <a:spcPct val="0"/>
              </a:spcBef>
              <a:buClr>
                <a:schemeClr val="tx1"/>
              </a:buClr>
              <a:buFontTx/>
              <a:buChar char="•"/>
            </a:pPr>
            <a:r>
              <a:rPr lang="en-US" sz="3200" dirty="0" smtClean="0"/>
              <a:t>Some </a:t>
            </a:r>
            <a:r>
              <a:rPr lang="en-US" sz="3200" dirty="0"/>
              <a:t>of the Unity API methods no longer </a:t>
            </a:r>
            <a:r>
              <a:rPr lang="en-US" sz="3200" dirty="0" smtClean="0"/>
              <a:t>work </a:t>
            </a:r>
            <a:r>
              <a:rPr lang="en-US" sz="3200" dirty="0"/>
              <a:t>as </a:t>
            </a:r>
            <a:r>
              <a:rPr lang="en-US" sz="3200" dirty="0" smtClean="0"/>
              <a:t>expected.</a:t>
            </a:r>
          </a:p>
          <a:p>
            <a:pPr marL="341313" lvl="1" indent="-341313">
              <a:spcBef>
                <a:spcPct val="0"/>
              </a:spcBef>
              <a:buClr>
                <a:schemeClr val="tx1"/>
              </a:buClr>
              <a:buFontTx/>
              <a:buChar char="•"/>
            </a:pPr>
            <a:r>
              <a:rPr lang="en-US" sz="3200" dirty="0" err="1" smtClean="0"/>
              <a:t>MonoBehaviour</a:t>
            </a:r>
            <a:r>
              <a:rPr lang="en-US" sz="3200" dirty="0" smtClean="0"/>
              <a:t> visibility in inspector can become broken in certain scenarios.</a:t>
            </a:r>
            <a:endParaRPr lang="en-US" sz="3200" dirty="0"/>
          </a:p>
          <a:p>
            <a:pPr marL="341313" lvl="1" indent="-341313">
              <a:spcBef>
                <a:spcPct val="0"/>
              </a:spcBef>
              <a:buClr>
                <a:schemeClr val="tx1"/>
              </a:buClr>
              <a:buFontTx/>
              <a:buChar char="•"/>
            </a:pPr>
            <a:r>
              <a:rPr lang="en-US" sz="3200" dirty="0" smtClean="0"/>
              <a:t>Editor cannot display source code documentation.</a:t>
            </a:r>
            <a:endParaRPr lang="en-US" sz="3200" dirty="0"/>
          </a:p>
          <a:p>
            <a:pPr marL="341313" lvl="1" indent="-341313">
              <a:spcBef>
                <a:spcPct val="0"/>
              </a:spcBef>
              <a:buClr>
                <a:schemeClr val="tx1"/>
              </a:buClr>
              <a:buFontTx/>
              <a:buChar char="•"/>
            </a:pPr>
            <a:r>
              <a:rPr lang="en-US" sz="3200" dirty="0" smtClean="0"/>
              <a:t>May </a:t>
            </a:r>
            <a:r>
              <a:rPr lang="en-US" sz="3200" dirty="0"/>
              <a:t>not play nice with </a:t>
            </a:r>
            <a:r>
              <a:rPr lang="en-US" sz="3200" dirty="0" smtClean="0"/>
              <a:t>certain export </a:t>
            </a:r>
            <a:r>
              <a:rPr lang="en-US" sz="3200" dirty="0"/>
              <a:t>options (</a:t>
            </a:r>
            <a:r>
              <a:rPr lang="en-US" sz="3200" dirty="0" err="1"/>
              <a:t>ie</a:t>
            </a:r>
            <a:r>
              <a:rPr lang="en-US" sz="3200" dirty="0"/>
              <a:t>: Export to Flash).</a:t>
            </a:r>
          </a:p>
        </p:txBody>
      </p:sp>
      <p:sp>
        <p:nvSpPr>
          <p:cNvPr id="4" name="Rectangle 1"/>
          <p:cNvSpPr txBox="1">
            <a:spLocks noChangeArrowheads="1"/>
          </p:cNvSpPr>
          <p:nvPr/>
        </p:nvSpPr>
        <p:spPr>
          <a:xfrm>
            <a:off x="914400" y="609600"/>
            <a:ext cx="7315201" cy="822960"/>
          </a:xfrm>
          <a:prstGeom prst="rect">
            <a:avLst/>
          </a:prstGeom>
        </p:spPr>
        <p:txBody>
          <a:bodyPr vert="horz" lIns="0" tIns="0" rIns="0" bIns="0" rtlCol="0" anchor="t">
            <a:normAutofit/>
          </a:bodyPr>
          <a:lstStyle/>
          <a:p>
            <a:pPr marL="0" marR="0" lvl="0" indent="0" algn="l" defTabSz="457200" rtl="0" eaLnBrk="1" fontAlgn="auto" latinLnBrk="0" hangingPunct="1">
              <a:lnSpc>
                <a:spcPct val="95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j-lt"/>
                <a:ea typeface="+mj-ea"/>
                <a:cs typeface="+mj-cs"/>
              </a:rPr>
              <a:t>Project Code Base - Cons</a:t>
            </a:r>
            <a:endParaRPr kumimoji="0" lang="en-US" sz="4000" b="1" i="0" u="none" strike="noStrike" kern="1200" cap="none" spc="0" normalizeH="0" baseline="0" noProof="0" dirty="0">
              <a:ln>
                <a:noFill/>
              </a:ln>
              <a:solidFill>
                <a:srgbClr val="000000"/>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fade">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fade">
                                      <p:cBhvr>
                                        <p:cTn id="22"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914400" y="1371600"/>
            <a:ext cx="7315200" cy="3611880"/>
          </a:xfrm>
        </p:spPr>
        <p:txBody>
          <a:bodyPr lIns="0" tIns="0" rIns="0" bIns="0">
            <a:normAutofit fontScale="92500"/>
          </a:bodyPr>
          <a:lstStyle/>
          <a:p>
            <a:pPr marL="457200" lvl="1" indent="-457200">
              <a:spcBef>
                <a:spcPct val="0"/>
              </a:spcBef>
              <a:buClr>
                <a:schemeClr val="tx1"/>
              </a:buClr>
              <a:buFont typeface="+mj-lt"/>
              <a:buAutoNum type="arabicParenR"/>
            </a:pPr>
            <a:r>
              <a:rPr lang="en-US" sz="2900" dirty="0"/>
              <a:t>Programmer selects “Build Solution” within the development studio of their </a:t>
            </a:r>
            <a:r>
              <a:rPr lang="en-US" sz="2900" dirty="0" smtClean="0"/>
              <a:t>choice.</a:t>
            </a:r>
            <a:endParaRPr lang="en-US" dirty="0"/>
          </a:p>
          <a:p>
            <a:pPr marL="457200" lvl="1" indent="-457200">
              <a:spcBef>
                <a:spcPct val="0"/>
              </a:spcBef>
              <a:buClr>
                <a:schemeClr val="tx1"/>
              </a:buClr>
              <a:buFont typeface="+mj-lt"/>
              <a:buAutoNum type="arabicParenR"/>
            </a:pPr>
            <a:r>
              <a:rPr lang="en-US" sz="2900" dirty="0" smtClean="0"/>
              <a:t>A special tool is executed to copy the projects output if the build was successful.</a:t>
            </a:r>
            <a:endParaRPr lang="en-US" dirty="0"/>
          </a:p>
          <a:p>
            <a:pPr marL="457200" lvl="1" indent="-457200">
              <a:spcBef>
                <a:spcPct val="0"/>
              </a:spcBef>
              <a:buClr>
                <a:schemeClr val="tx1"/>
              </a:buClr>
              <a:buFont typeface="+mj-lt"/>
              <a:buAutoNum type="arabicParenR"/>
            </a:pPr>
            <a:r>
              <a:rPr lang="en-US" sz="2900" dirty="0" smtClean="0"/>
              <a:t>Each assembly and debug database is automatically </a:t>
            </a:r>
            <a:r>
              <a:rPr lang="en-US" sz="2900" dirty="0"/>
              <a:t>copied into each Unity project</a:t>
            </a:r>
            <a:r>
              <a:rPr lang="en-US" sz="2900" dirty="0" smtClean="0"/>
              <a:t>.</a:t>
            </a:r>
            <a:endParaRPr lang="en-US" sz="2900" dirty="0"/>
          </a:p>
        </p:txBody>
      </p:sp>
      <p:sp>
        <p:nvSpPr>
          <p:cNvPr id="4" name="Rectangle 1"/>
          <p:cNvSpPr txBox="1">
            <a:spLocks noChangeArrowheads="1"/>
          </p:cNvSpPr>
          <p:nvPr/>
        </p:nvSpPr>
        <p:spPr>
          <a:xfrm>
            <a:off x="914400" y="609600"/>
            <a:ext cx="7315201" cy="822960"/>
          </a:xfrm>
          <a:prstGeom prst="rect">
            <a:avLst/>
          </a:prstGeom>
        </p:spPr>
        <p:txBody>
          <a:bodyPr vert="horz" lIns="0" tIns="0" rIns="0" bIns="0" rtlCol="0" anchor="t">
            <a:normAutofit/>
          </a:bodyPr>
          <a:lstStyle/>
          <a:p>
            <a:pPr lvl="0" defTabSz="457200">
              <a:lnSpc>
                <a:spcPct val="95000"/>
              </a:lnSpc>
              <a:spcBef>
                <a:spcPct val="0"/>
              </a:spcBef>
            </a:pPr>
            <a:r>
              <a:rPr lang="en-US" sz="4000" b="1" dirty="0" smtClean="0">
                <a:solidFill>
                  <a:schemeClr val="tx2"/>
                </a:solidFill>
                <a:latin typeface="+mj-lt"/>
              </a:rPr>
              <a:t>Code Build Process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fade">
                                      <p:cBhvr>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fade">
                                      <p:cBhvr>
                                        <p:cTn id="17" dur="5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14400" y="457200"/>
            <a:ext cx="7315201" cy="822960"/>
          </a:xfrm>
        </p:spPr>
        <p:txBody>
          <a:bodyPr lIns="0" tIns="0" rIns="0" bIns="0" anchor="t">
            <a:normAutofit/>
          </a:bodyPr>
          <a:lstStyle/>
          <a:p>
            <a:pPr>
              <a:lnSpc>
                <a:spcPct val="95000"/>
              </a:lnSpc>
            </a:pPr>
            <a:r>
              <a:rPr lang="en-US" dirty="0" smtClean="0"/>
              <a:t>IDE </a:t>
            </a:r>
            <a:r>
              <a:rPr lang="en-US" dirty="0"/>
              <a:t>Differences</a:t>
            </a:r>
          </a:p>
        </p:txBody>
      </p:sp>
      <p:sp>
        <p:nvSpPr>
          <p:cNvPr id="24578" name="Rectangle 2"/>
          <p:cNvSpPr>
            <a:spLocks noGrp="1" noChangeArrowheads="1"/>
          </p:cNvSpPr>
          <p:nvPr>
            <p:ph type="body" idx="1"/>
          </p:nvPr>
        </p:nvSpPr>
        <p:spPr>
          <a:xfrm>
            <a:off x="914400" y="1371600"/>
            <a:ext cx="7315201" cy="838200"/>
          </a:xfrm>
        </p:spPr>
        <p:txBody>
          <a:bodyPr lIns="0" tIns="0" rIns="0" bIns="0">
            <a:noAutofit/>
          </a:bodyPr>
          <a:lstStyle/>
          <a:p>
            <a:pPr marL="339725" lvl="1" indent="-339725">
              <a:lnSpc>
                <a:spcPct val="95000"/>
              </a:lnSpc>
              <a:spcBef>
                <a:spcPct val="0"/>
              </a:spcBef>
              <a:buClr>
                <a:schemeClr val="tx1"/>
              </a:buClr>
              <a:buFontTx/>
              <a:buChar char="•"/>
            </a:pPr>
            <a:r>
              <a:rPr lang="en-US" sz="2600" dirty="0"/>
              <a:t>Build Events are not the same as Custom Commands</a:t>
            </a:r>
            <a:r>
              <a:rPr lang="en-US" sz="2600" dirty="0" smtClean="0"/>
              <a:t>.</a:t>
            </a:r>
            <a:endParaRPr lang="en-US" sz="2600" dirty="0"/>
          </a:p>
        </p:txBody>
      </p:sp>
      <p:pic>
        <p:nvPicPr>
          <p:cNvPr id="5" name="Picture 4"/>
          <p:cNvPicPr>
            <a:picLocks noChangeAspect="1" noChangeArrowheads="1"/>
          </p:cNvPicPr>
          <p:nvPr/>
        </p:nvPicPr>
        <p:blipFill>
          <a:blip r:embed="rId3" cstate="print"/>
          <a:srcRect/>
          <a:stretch>
            <a:fillRect/>
          </a:stretch>
        </p:blipFill>
        <p:spPr bwMode="auto">
          <a:xfrm>
            <a:off x="4267200" y="2133600"/>
            <a:ext cx="4021212" cy="3048000"/>
          </a:xfrm>
          <a:prstGeom prst="rect">
            <a:avLst/>
          </a:prstGeom>
          <a:noFill/>
          <a:effectLst>
            <a:outerShdw blurRad="292100" dist="139700" dir="2700000" algn="tl" rotWithShape="0">
              <a:prstClr val="black">
                <a:alpha val="65000"/>
              </a:prstClr>
            </a:outerShdw>
            <a:softEdge rad="31750"/>
          </a:effectLst>
        </p:spPr>
      </p:pic>
      <p:sp>
        <p:nvSpPr>
          <p:cNvPr id="6" name="Rectangle 2"/>
          <p:cNvSpPr txBox="1">
            <a:spLocks noChangeArrowheads="1"/>
          </p:cNvSpPr>
          <p:nvPr/>
        </p:nvSpPr>
        <p:spPr>
          <a:xfrm>
            <a:off x="914400" y="2133600"/>
            <a:ext cx="3200401" cy="2895600"/>
          </a:xfrm>
          <a:prstGeom prst="rect">
            <a:avLst/>
          </a:prstGeom>
        </p:spPr>
        <p:txBody>
          <a:bodyPr vert="horz" lIns="0" tIns="0" rIns="0" bIns="0" rtlCol="0">
            <a:noAutofit/>
          </a:bodyPr>
          <a:lstStyle/>
          <a:p>
            <a:pPr marL="339725" marR="0" lvl="1" indent="-339725" algn="l" defTabSz="457200" rtl="0" eaLnBrk="1" fontAlgn="auto" latinLnBrk="0" hangingPunct="1">
              <a:lnSpc>
                <a:spcPct val="95000"/>
              </a:lnSpc>
              <a:spcBef>
                <a:spcPct val="0"/>
              </a:spcBef>
              <a:spcAft>
                <a:spcPts val="0"/>
              </a:spcAft>
              <a:buClr>
                <a:schemeClr val="tx1"/>
              </a:buClr>
              <a:buSzTx/>
              <a:buFontTx/>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Visual Studio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Build</a:t>
            </a:r>
            <a:r>
              <a:rPr kumimoji="0" lang="en-US" sz="2600" b="0" i="0" u="none" strike="noStrike" kern="1200" cap="none" spc="0" normalizeH="0" noProof="0" dirty="0" smtClean="0">
                <a:ln>
                  <a:noFill/>
                </a:ln>
                <a:solidFill>
                  <a:schemeClr val="tx1"/>
                </a:solidFill>
                <a:effectLst/>
                <a:uLnTx/>
                <a:uFillTx/>
                <a:latin typeface="+mn-lt"/>
                <a:ea typeface="+mn-ea"/>
                <a:cs typeface="+mn-cs"/>
              </a:rPr>
              <a:t> Events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are essentially </a:t>
            </a:r>
            <a:r>
              <a:rPr kumimoji="0" lang="en-US" sz="2600" b="0" i="0" u="none" strike="noStrike" kern="1200" cap="none" spc="0" normalizeH="0" noProof="0" dirty="0" smtClean="0">
                <a:ln>
                  <a:noFill/>
                </a:ln>
                <a:solidFill>
                  <a:schemeClr val="tx1"/>
                </a:solidFill>
                <a:effectLst/>
                <a:uLnTx/>
                <a:uFillTx/>
                <a:latin typeface="+mn-lt"/>
                <a:ea typeface="+mn-ea"/>
                <a:cs typeface="+mn-cs"/>
              </a:rPr>
              <a:t>bat files that can be executed before or after a build.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14400" y="457200"/>
            <a:ext cx="7315201" cy="822960"/>
          </a:xfrm>
        </p:spPr>
        <p:txBody>
          <a:bodyPr lIns="0" tIns="0" rIns="0" bIns="0" anchor="t">
            <a:normAutofit/>
          </a:bodyPr>
          <a:lstStyle/>
          <a:p>
            <a:pPr>
              <a:lnSpc>
                <a:spcPct val="95000"/>
              </a:lnSpc>
            </a:pPr>
            <a:r>
              <a:rPr lang="en-US" dirty="0" smtClean="0"/>
              <a:t>IDE </a:t>
            </a:r>
            <a:r>
              <a:rPr lang="en-US" dirty="0"/>
              <a:t>Differences</a:t>
            </a:r>
          </a:p>
        </p:txBody>
      </p:sp>
      <p:sp>
        <p:nvSpPr>
          <p:cNvPr id="24578" name="Rectangle 2"/>
          <p:cNvSpPr>
            <a:spLocks noGrp="1" noChangeArrowheads="1"/>
          </p:cNvSpPr>
          <p:nvPr>
            <p:ph type="body" idx="1"/>
          </p:nvPr>
        </p:nvSpPr>
        <p:spPr>
          <a:xfrm>
            <a:off x="914400" y="1371600"/>
            <a:ext cx="7315201" cy="762000"/>
          </a:xfrm>
        </p:spPr>
        <p:txBody>
          <a:bodyPr lIns="0" tIns="0" rIns="0" bIns="0">
            <a:noAutofit/>
          </a:bodyPr>
          <a:lstStyle/>
          <a:p>
            <a:pPr marL="339725" lvl="1" indent="-339725">
              <a:lnSpc>
                <a:spcPct val="95000"/>
              </a:lnSpc>
              <a:spcBef>
                <a:spcPct val="0"/>
              </a:spcBef>
              <a:buClr>
                <a:schemeClr val="tx1"/>
              </a:buClr>
              <a:buFontTx/>
              <a:buChar char="•"/>
            </a:pPr>
            <a:r>
              <a:rPr lang="en-US" sz="2600" dirty="0" smtClean="0"/>
              <a:t>MonoDevelop Custom Commands are single commands that are executed before or after a build.</a:t>
            </a:r>
            <a:endParaRPr lang="en-US" sz="2600" dirty="0"/>
          </a:p>
        </p:txBody>
      </p:sp>
      <p:pic>
        <p:nvPicPr>
          <p:cNvPr id="5" name="Picture 4"/>
          <p:cNvPicPr>
            <a:picLocks noChangeAspect="1" noChangeArrowheads="1"/>
          </p:cNvPicPr>
          <p:nvPr/>
        </p:nvPicPr>
        <p:blipFill>
          <a:blip r:embed="rId3" cstate="print"/>
          <a:srcRect/>
          <a:stretch>
            <a:fillRect/>
          </a:stretch>
        </p:blipFill>
        <p:spPr bwMode="auto">
          <a:xfrm>
            <a:off x="2438400" y="2514600"/>
            <a:ext cx="4267200" cy="3031041"/>
          </a:xfrm>
          <a:prstGeom prst="rect">
            <a:avLst/>
          </a:prstGeom>
          <a:noFill/>
          <a:effectLst>
            <a:outerShdw blurRad="292100" dist="139700" dir="2700000" algn="tl" rotWithShape="0">
              <a:prstClr val="black">
                <a:alpha val="65000"/>
              </a:prstClr>
            </a:outerShdw>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14400" y="457200"/>
            <a:ext cx="7315201" cy="822960"/>
          </a:xfrm>
        </p:spPr>
        <p:txBody>
          <a:bodyPr lIns="0" tIns="0" rIns="0" bIns="0" anchor="t">
            <a:normAutofit/>
          </a:bodyPr>
          <a:lstStyle/>
          <a:p>
            <a:pPr>
              <a:lnSpc>
                <a:spcPct val="95000"/>
              </a:lnSpc>
            </a:pPr>
            <a:r>
              <a:rPr lang="en-US" dirty="0" smtClean="0"/>
              <a:t>IDE </a:t>
            </a:r>
            <a:r>
              <a:rPr lang="en-US" dirty="0"/>
              <a:t>Differences</a:t>
            </a:r>
          </a:p>
        </p:txBody>
      </p:sp>
      <p:sp>
        <p:nvSpPr>
          <p:cNvPr id="24578" name="Rectangle 2"/>
          <p:cNvSpPr>
            <a:spLocks noGrp="1" noChangeArrowheads="1"/>
          </p:cNvSpPr>
          <p:nvPr>
            <p:ph type="body" idx="1"/>
          </p:nvPr>
        </p:nvSpPr>
        <p:spPr>
          <a:xfrm>
            <a:off x="914400" y="1371600"/>
            <a:ext cx="7315201" cy="2286000"/>
          </a:xfrm>
        </p:spPr>
        <p:txBody>
          <a:bodyPr lIns="0" tIns="0" rIns="0" bIns="0">
            <a:noAutofit/>
          </a:bodyPr>
          <a:lstStyle/>
          <a:p>
            <a:pPr marL="339725" lvl="1" indent="-339725">
              <a:lnSpc>
                <a:spcPct val="95000"/>
              </a:lnSpc>
              <a:spcBef>
                <a:spcPct val="0"/>
              </a:spcBef>
              <a:buClr>
                <a:schemeClr val="tx1"/>
              </a:buClr>
              <a:buFontTx/>
              <a:buChar char="•"/>
            </a:pPr>
            <a:r>
              <a:rPr lang="en-US" sz="2600" dirty="0" smtClean="0"/>
              <a:t>Both </a:t>
            </a:r>
            <a:r>
              <a:rPr lang="en-US" sz="2600" dirty="0"/>
              <a:t>MonoDevelop and Visual Studio will attempt to insert the same target import using a different Environment Variable into the C# project file</a:t>
            </a:r>
            <a:r>
              <a:rPr lang="en-US" sz="2600" dirty="0" smtClean="0"/>
              <a:t>.</a:t>
            </a:r>
            <a:endParaRPr lang="en-US" sz="2600" dirty="0"/>
          </a:p>
        </p:txBody>
      </p:sp>
      <p:pic>
        <p:nvPicPr>
          <p:cNvPr id="2050" name="Picture 2"/>
          <p:cNvPicPr>
            <a:picLocks noChangeAspect="1" noChangeArrowheads="1"/>
          </p:cNvPicPr>
          <p:nvPr/>
        </p:nvPicPr>
        <p:blipFill>
          <a:blip r:embed="rId3" cstate="print"/>
          <a:srcRect/>
          <a:stretch>
            <a:fillRect/>
          </a:stretch>
        </p:blipFill>
        <p:spPr bwMode="auto">
          <a:xfrm>
            <a:off x="1981200" y="3429000"/>
            <a:ext cx="5191125" cy="1381125"/>
          </a:xfrm>
          <a:prstGeom prst="rect">
            <a:avLst/>
          </a:prstGeom>
          <a:noFill/>
          <a:ln w="9525">
            <a:noFill/>
            <a:miter lim="800000"/>
            <a:headEnd/>
            <a:tailEnd/>
          </a:ln>
          <a:effectLst>
            <a:outerShdw blurRad="292100" dist="139700" dir="2700000" algn="tl" rotWithShape="0">
              <a:prstClr val="black">
                <a:alpha val="65000"/>
              </a:prstClr>
            </a:outerShdw>
            <a:softEdge rad="12700"/>
          </a:effec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914400" y="685800"/>
            <a:ext cx="7315200" cy="822960"/>
          </a:xfrm>
        </p:spPr>
        <p:txBody>
          <a:bodyPr lIns="0" tIns="0" rIns="0" bIns="0" anchor="t">
            <a:normAutofit/>
          </a:bodyPr>
          <a:lstStyle/>
          <a:p>
            <a:pPr>
              <a:lnSpc>
                <a:spcPct val="95000"/>
              </a:lnSpc>
            </a:pPr>
            <a:r>
              <a:rPr lang="en-US" dirty="0" smtClean="0"/>
              <a:t>Debug Databases</a:t>
            </a:r>
            <a:endParaRPr lang="en-US" dirty="0"/>
          </a:p>
        </p:txBody>
      </p:sp>
      <p:sp>
        <p:nvSpPr>
          <p:cNvPr id="25602" name="Rectangle 2"/>
          <p:cNvSpPr>
            <a:spLocks noGrp="1" noChangeArrowheads="1"/>
          </p:cNvSpPr>
          <p:nvPr>
            <p:ph type="body" idx="1"/>
          </p:nvPr>
        </p:nvSpPr>
        <p:spPr>
          <a:xfrm>
            <a:off x="914399" y="1645920"/>
            <a:ext cx="7315201" cy="3992880"/>
          </a:xfrm>
        </p:spPr>
        <p:txBody>
          <a:bodyPr lIns="0" tIns="0" rIns="0" bIns="0">
            <a:normAutofit/>
          </a:bodyPr>
          <a:lstStyle/>
          <a:p>
            <a:pPr marL="339725" lvl="1" indent="-339725">
              <a:spcBef>
                <a:spcPct val="0"/>
              </a:spcBef>
              <a:buClr>
                <a:schemeClr val="tx1"/>
              </a:buClr>
              <a:buFontTx/>
              <a:buChar char="•"/>
            </a:pPr>
            <a:r>
              <a:rPr lang="en-US" dirty="0" smtClean="0">
                <a:latin typeface="Arial" charset="0"/>
              </a:rPr>
              <a:t>The </a:t>
            </a:r>
            <a:r>
              <a:rPr lang="en-US" dirty="0">
                <a:latin typeface="Arial" charset="0"/>
              </a:rPr>
              <a:t> program database (PDB) file is an proprietary format developed by </a:t>
            </a:r>
            <a:r>
              <a:rPr lang="en-US" dirty="0" smtClean="0">
                <a:latin typeface="Arial" charset="0"/>
              </a:rPr>
              <a:t>Microsoft.</a:t>
            </a:r>
            <a:endParaRPr lang="en-US" dirty="0"/>
          </a:p>
          <a:p>
            <a:pPr marL="339725" lvl="1" indent="-339725">
              <a:spcBef>
                <a:spcPct val="0"/>
              </a:spcBef>
              <a:buClr>
                <a:schemeClr val="tx1"/>
              </a:buClr>
              <a:buFontTx/>
              <a:buChar char="•"/>
            </a:pPr>
            <a:r>
              <a:rPr lang="en-US" dirty="0" smtClean="0">
                <a:latin typeface="Arial" charset="0"/>
              </a:rPr>
              <a:t>The </a:t>
            </a:r>
            <a:r>
              <a:rPr lang="en-US" dirty="0">
                <a:latin typeface="Arial" charset="0"/>
              </a:rPr>
              <a:t>mono team decided to create their own format (MDB</a:t>
            </a:r>
            <a:r>
              <a:rPr lang="en-US" dirty="0" smtClean="0">
                <a:latin typeface="Arial" charset="0"/>
              </a:rPr>
              <a:t>).</a:t>
            </a:r>
            <a:endParaRPr lang="en-US" dirty="0"/>
          </a:p>
          <a:p>
            <a:pPr marL="339725" lvl="1" indent="-339725">
              <a:spcBef>
                <a:spcPct val="0"/>
              </a:spcBef>
              <a:buClr>
                <a:schemeClr val="tx1"/>
              </a:buClr>
              <a:buFontTx/>
              <a:buChar char="•"/>
            </a:pPr>
            <a:r>
              <a:rPr lang="en-US" dirty="0" smtClean="0">
                <a:latin typeface="Arial" charset="0"/>
              </a:rPr>
              <a:t>We </a:t>
            </a:r>
            <a:r>
              <a:rPr lang="en-US" dirty="0">
                <a:latin typeface="Arial" charset="0"/>
              </a:rPr>
              <a:t>need to generate MDB files in order to debug our assemblies.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fade">
                                      <p:cBhvr>
                                        <p:cTn id="17"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ll\Downloads\innercube_logo.png"/>
          <p:cNvPicPr>
            <a:picLocks noChangeAspect="1" noChangeArrowheads="1"/>
          </p:cNvPicPr>
          <p:nvPr/>
        </p:nvPicPr>
        <p:blipFill>
          <a:blip r:embed="rId3" cstate="print"/>
          <a:srcRect/>
          <a:stretch>
            <a:fillRect/>
          </a:stretch>
        </p:blipFill>
        <p:spPr bwMode="auto">
          <a:xfrm>
            <a:off x="5105400" y="1447800"/>
            <a:ext cx="3250794" cy="812699"/>
          </a:xfrm>
          <a:prstGeom prst="rect">
            <a:avLst/>
          </a:prstGeom>
          <a:noFill/>
          <a:effectLst>
            <a:outerShdw blurRad="292100" dist="139700" dir="2700000" algn="tl" rotWithShape="0">
              <a:prstClr val="black">
                <a:alpha val="65000"/>
              </a:prstClr>
            </a:outerShdw>
          </a:effectLst>
        </p:spPr>
      </p:pic>
      <p:pic>
        <p:nvPicPr>
          <p:cNvPr id="7" name="Picture 6" descr="MEDIA_ZOOM_5.png"/>
          <p:cNvPicPr>
            <a:picLocks noChangeAspect="1"/>
          </p:cNvPicPr>
          <p:nvPr/>
        </p:nvPicPr>
        <p:blipFill>
          <a:blip r:embed="rId4" cstate="print"/>
          <a:stretch>
            <a:fillRect/>
          </a:stretch>
        </p:blipFill>
        <p:spPr>
          <a:xfrm>
            <a:off x="762000" y="3810000"/>
            <a:ext cx="3962400" cy="2239617"/>
          </a:xfrm>
          <a:prstGeom prst="rect">
            <a:avLst/>
          </a:prstGeom>
          <a:effectLst>
            <a:outerShdw blurRad="292100" dist="139700" dir="2700000" algn="tl" rotWithShape="0">
              <a:prstClr val="black">
                <a:alpha val="65000"/>
              </a:prstClr>
            </a:outerShdw>
            <a:softEdge rad="31750"/>
          </a:effectLst>
        </p:spPr>
      </p:pic>
      <p:pic>
        <p:nvPicPr>
          <p:cNvPr id="6" name="Picture 5" descr="MEDIA_ZOOM_3.png"/>
          <p:cNvPicPr>
            <a:picLocks noChangeAspect="1"/>
          </p:cNvPicPr>
          <p:nvPr/>
        </p:nvPicPr>
        <p:blipFill>
          <a:blip r:embed="rId5" cstate="print"/>
          <a:stretch>
            <a:fillRect/>
          </a:stretch>
        </p:blipFill>
        <p:spPr>
          <a:xfrm>
            <a:off x="762000" y="457200"/>
            <a:ext cx="3943350" cy="2228850"/>
          </a:xfrm>
          <a:prstGeom prst="rect">
            <a:avLst/>
          </a:prstGeom>
          <a:effectLst>
            <a:outerShdw blurRad="292100" dist="139700" dir="2700000" algn="tl" rotWithShape="0">
              <a:prstClr val="black">
                <a:alpha val="65000"/>
              </a:prstClr>
            </a:outerShdw>
            <a:softEdge rad="31750"/>
          </a:effectLst>
        </p:spPr>
      </p:pic>
      <p:pic>
        <p:nvPicPr>
          <p:cNvPr id="5" name="Picture 4" descr="mech_logo.png"/>
          <p:cNvPicPr>
            <a:picLocks noChangeAspect="1"/>
          </p:cNvPicPr>
          <p:nvPr/>
        </p:nvPicPr>
        <p:blipFill>
          <a:blip r:embed="rId6" cstate="print"/>
          <a:stretch>
            <a:fillRect/>
          </a:stretch>
        </p:blipFill>
        <p:spPr>
          <a:xfrm>
            <a:off x="762000" y="2667000"/>
            <a:ext cx="4000500" cy="1143000"/>
          </a:xfrm>
          <a:prstGeom prst="rect">
            <a:avLst/>
          </a:prstGeom>
          <a:effectLst>
            <a:outerShdw blurRad="292100" dist="139700" dir="2700000" algn="tl" rotWithShape="0">
              <a:prstClr val="black">
                <a:alpha val="65000"/>
              </a:prstClr>
            </a:outerShdw>
          </a:effectLst>
        </p:spPr>
      </p:pic>
      <p:pic>
        <p:nvPicPr>
          <p:cNvPr id="9" name="Picture 8" descr="InnerCubed1.png"/>
          <p:cNvPicPr>
            <a:picLocks noChangeAspect="1"/>
          </p:cNvPicPr>
          <p:nvPr/>
        </p:nvPicPr>
        <p:blipFill>
          <a:blip r:embed="rId7" cstate="print"/>
          <a:stretch>
            <a:fillRect/>
          </a:stretch>
        </p:blipFill>
        <p:spPr>
          <a:xfrm>
            <a:off x="5105400" y="2362200"/>
            <a:ext cx="3286125" cy="2464594"/>
          </a:xfrm>
          <a:prstGeom prst="rect">
            <a:avLst/>
          </a:prstGeom>
          <a:effectLst>
            <a:outerShdw blurRad="330200" dist="139700" dir="2700000" algn="tl" rotWithShape="0">
              <a:prstClr val="black">
                <a:alpha val="65000"/>
              </a:prstClr>
            </a:outerShdw>
            <a:softEdge rad="31750"/>
          </a:effec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914400" y="1578769"/>
            <a:ext cx="7315200" cy="3866198"/>
          </a:xfrm>
        </p:spPr>
        <p:txBody>
          <a:bodyPr lIns="0" tIns="0" rIns="0" bIns="0">
            <a:normAutofit/>
          </a:bodyPr>
          <a:lstStyle/>
          <a:p>
            <a:pPr marL="0" indent="0">
              <a:lnSpc>
                <a:spcPct val="95000"/>
              </a:lnSpc>
              <a:spcBef>
                <a:spcPct val="0"/>
              </a:spcBef>
              <a:buNone/>
            </a:pPr>
            <a:r>
              <a:rPr lang="en-US" b="1" dirty="0" smtClean="0"/>
              <a:t>OSX</a:t>
            </a:r>
          </a:p>
          <a:p>
            <a:pPr marL="339725" lvl="1" indent="-339725">
              <a:lnSpc>
                <a:spcPct val="95000"/>
              </a:lnSpc>
              <a:spcBef>
                <a:spcPct val="0"/>
              </a:spcBef>
              <a:buClr>
                <a:schemeClr val="tx1"/>
              </a:buClr>
              <a:buFontTx/>
              <a:buChar char="•"/>
            </a:pPr>
            <a:r>
              <a:rPr lang="en-US" sz="2900" dirty="0" smtClean="0"/>
              <a:t>MonoDevelop is setup out of the box.</a:t>
            </a:r>
          </a:p>
          <a:p>
            <a:pPr marL="411480" lvl="1" indent="-308610">
              <a:lnSpc>
                <a:spcPct val="95000"/>
              </a:lnSpc>
              <a:spcBef>
                <a:spcPct val="0"/>
              </a:spcBef>
              <a:buClr>
                <a:schemeClr val="tx1"/>
              </a:buClr>
              <a:buNone/>
            </a:pPr>
            <a:endParaRPr lang="en-US" b="1" dirty="0" smtClean="0"/>
          </a:p>
          <a:p>
            <a:pPr marL="0" indent="0">
              <a:lnSpc>
                <a:spcPct val="95000"/>
              </a:lnSpc>
              <a:spcBef>
                <a:spcPct val="0"/>
              </a:spcBef>
              <a:buNone/>
            </a:pPr>
            <a:r>
              <a:rPr lang="en-US" b="1" dirty="0" smtClean="0"/>
              <a:t>Windows - </a:t>
            </a:r>
            <a:r>
              <a:rPr lang="en-US" b="1" dirty="0"/>
              <a:t>2 ways to make this work: </a:t>
            </a:r>
            <a:endParaRPr lang="en-US" dirty="0"/>
          </a:p>
          <a:p>
            <a:pPr marL="339725" lvl="1" indent="-339725">
              <a:lnSpc>
                <a:spcPct val="95000"/>
              </a:lnSpc>
              <a:spcBef>
                <a:spcPct val="0"/>
              </a:spcBef>
              <a:buClr>
                <a:schemeClr val="tx1"/>
              </a:buClr>
              <a:buFontTx/>
              <a:buChar char="•"/>
            </a:pPr>
            <a:r>
              <a:rPr lang="en-US" sz="2900" dirty="0"/>
              <a:t>Download and install the official Mono SDK (Easiest way)</a:t>
            </a:r>
            <a:endParaRPr lang="en-US" dirty="0"/>
          </a:p>
          <a:p>
            <a:pPr marL="339725" lvl="1" indent="-339725">
              <a:lnSpc>
                <a:spcPct val="95000"/>
              </a:lnSpc>
              <a:spcBef>
                <a:spcPct val="0"/>
              </a:spcBef>
              <a:buClr>
                <a:schemeClr val="tx1"/>
              </a:buClr>
              <a:buFontTx/>
              <a:buChar char="•"/>
            </a:pPr>
            <a:r>
              <a:rPr lang="en-US" sz="2900" dirty="0"/>
              <a:t>Modify the MonoDevelop configuration files to point to </a:t>
            </a:r>
            <a:r>
              <a:rPr lang="en-US" sz="2900" dirty="0" smtClean="0"/>
              <a:t>Unity’s Mono </a:t>
            </a:r>
            <a:r>
              <a:rPr lang="en-US" sz="2900" dirty="0"/>
              <a:t>directory.</a:t>
            </a:r>
            <a:endParaRPr lang="en-US" dirty="0"/>
          </a:p>
          <a:p>
            <a:pPr marL="0" indent="0">
              <a:lnSpc>
                <a:spcPct val="95000"/>
              </a:lnSpc>
              <a:spcBef>
                <a:spcPct val="0"/>
              </a:spcBef>
              <a:buNone/>
            </a:pPr>
            <a:endParaRPr lang="en-US" dirty="0"/>
          </a:p>
        </p:txBody>
      </p:sp>
      <p:sp>
        <p:nvSpPr>
          <p:cNvPr id="5" name="Rectangle 1"/>
          <p:cNvSpPr>
            <a:spLocks noGrp="1" noChangeArrowheads="1"/>
          </p:cNvSpPr>
          <p:nvPr>
            <p:ph type="title"/>
          </p:nvPr>
        </p:nvSpPr>
        <p:spPr>
          <a:xfrm>
            <a:off x="914400" y="609600"/>
            <a:ext cx="7315201" cy="822960"/>
          </a:xfrm>
        </p:spPr>
        <p:txBody>
          <a:bodyPr lIns="0" tIns="0" rIns="0" bIns="0" anchor="t">
            <a:normAutofit fontScale="90000"/>
          </a:bodyPr>
          <a:lstStyle/>
          <a:p>
            <a:pPr>
              <a:lnSpc>
                <a:spcPct val="95000"/>
              </a:lnSpc>
            </a:pPr>
            <a:r>
              <a:rPr lang="en-US" dirty="0"/>
              <a:t>Debugging External Assemblies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500"/>
                                        <p:tgtEl>
                                          <p:spTgt spid="2765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0">
                                            <p:txEl>
                                              <p:pRg st="1" end="1"/>
                                            </p:txEl>
                                          </p:spTgt>
                                        </p:tgtEl>
                                        <p:attrNameLst>
                                          <p:attrName>style.visibility</p:attrName>
                                        </p:attrNameLst>
                                      </p:cBhvr>
                                      <p:to>
                                        <p:strVal val="visible"/>
                                      </p:to>
                                    </p:set>
                                    <p:animEffect transition="in" filter="fade">
                                      <p:cBhvr>
                                        <p:cTn id="10" dur="500"/>
                                        <p:tgtEl>
                                          <p:spTgt spid="2765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animEffect transition="in" filter="fade">
                                      <p:cBhvr>
                                        <p:cTn id="15" dur="500"/>
                                        <p:tgtEl>
                                          <p:spTgt spid="2765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650">
                                            <p:txEl>
                                              <p:pRg st="4" end="4"/>
                                            </p:txEl>
                                          </p:spTgt>
                                        </p:tgtEl>
                                        <p:attrNameLst>
                                          <p:attrName>style.visibility</p:attrName>
                                        </p:attrNameLst>
                                      </p:cBhvr>
                                      <p:to>
                                        <p:strVal val="visible"/>
                                      </p:to>
                                    </p:set>
                                    <p:animEffect transition="in" filter="fade">
                                      <p:cBhvr>
                                        <p:cTn id="20" dur="500"/>
                                        <p:tgtEl>
                                          <p:spTgt spid="2765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650">
                                            <p:txEl>
                                              <p:pRg st="5" end="5"/>
                                            </p:txEl>
                                          </p:spTgt>
                                        </p:tgtEl>
                                        <p:attrNameLst>
                                          <p:attrName>style.visibility</p:attrName>
                                        </p:attrNameLst>
                                      </p:cBhvr>
                                      <p:to>
                                        <p:strVal val="visible"/>
                                      </p:to>
                                    </p:set>
                                    <p:animEffect transition="in" filter="fade">
                                      <p:cBhvr>
                                        <p:cTn id="25"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914400" y="278607"/>
            <a:ext cx="7315200" cy="827246"/>
          </a:xfrm>
        </p:spPr>
        <p:txBody>
          <a:bodyPr lIns="0" tIns="0" rIns="0" bIns="0" anchor="t">
            <a:normAutofit/>
          </a:bodyPr>
          <a:lstStyle/>
          <a:p>
            <a:pPr>
              <a:lnSpc>
                <a:spcPct val="95000"/>
              </a:lnSpc>
            </a:pPr>
            <a:r>
              <a:rPr lang="en-US" dirty="0"/>
              <a:t>The Easy Way</a:t>
            </a:r>
          </a:p>
        </p:txBody>
      </p:sp>
      <p:sp>
        <p:nvSpPr>
          <p:cNvPr id="28674" name="Rectangle 2"/>
          <p:cNvSpPr>
            <a:spLocks noGrp="1" noChangeArrowheads="1"/>
          </p:cNvSpPr>
          <p:nvPr>
            <p:ph type="body" idx="1"/>
          </p:nvPr>
        </p:nvSpPr>
        <p:spPr>
          <a:xfrm>
            <a:off x="914399" y="1188721"/>
            <a:ext cx="7315201" cy="2621280"/>
          </a:xfrm>
        </p:spPr>
        <p:txBody>
          <a:bodyPr lIns="0" tIns="0" rIns="0" bIns="0"/>
          <a:lstStyle/>
          <a:p>
            <a:pPr marL="457200" lvl="1" indent="-457200">
              <a:lnSpc>
                <a:spcPct val="95000"/>
              </a:lnSpc>
              <a:spcBef>
                <a:spcPct val="0"/>
              </a:spcBef>
              <a:buClr>
                <a:schemeClr val="tx1"/>
              </a:buClr>
              <a:buFont typeface="+mj-lt"/>
              <a:buAutoNum type="arabicParenR"/>
            </a:pPr>
            <a:r>
              <a:rPr lang="en-US" sz="2400" dirty="0"/>
              <a:t>Grab  a copy of the Mono SDK from the official website. I would recommend using </a:t>
            </a:r>
            <a:r>
              <a:rPr lang="en-US" sz="2400" dirty="0" smtClean="0"/>
              <a:t>v2.6.1.</a:t>
            </a:r>
            <a:r>
              <a:rPr lang="en-US" sz="2400" dirty="0"/>
              <a:t/>
            </a:r>
            <a:br>
              <a:rPr lang="en-US" sz="2400" dirty="0"/>
            </a:br>
            <a:r>
              <a:rPr lang="en-US" sz="2400" dirty="0"/>
              <a:t/>
            </a:r>
            <a:br>
              <a:rPr lang="en-US" sz="2400" dirty="0"/>
            </a:br>
            <a:r>
              <a:rPr lang="en-US" sz="2400" u="sng" dirty="0">
                <a:hlinkClick r:id="rId3"/>
              </a:rPr>
              <a:t>http://</a:t>
            </a:r>
            <a:r>
              <a:rPr lang="en-US" sz="2400" u="sng" dirty="0" smtClean="0">
                <a:hlinkClick r:id="rId3"/>
              </a:rPr>
              <a:t>mono-project.com/OldReleases</a:t>
            </a:r>
            <a:br>
              <a:rPr lang="en-US" sz="2400" u="sng" dirty="0" smtClean="0">
                <a:hlinkClick r:id="rId3"/>
              </a:rPr>
            </a:br>
            <a:endParaRPr lang="en-US" sz="2400" u="sng" dirty="0">
              <a:hlinkClick r:id="rId3"/>
            </a:endParaRPr>
          </a:p>
          <a:p>
            <a:pPr marL="457200" lvl="1" indent="-457200">
              <a:lnSpc>
                <a:spcPct val="95000"/>
              </a:lnSpc>
              <a:spcBef>
                <a:spcPct val="0"/>
              </a:spcBef>
              <a:buClr>
                <a:schemeClr val="tx1"/>
              </a:buClr>
              <a:buFont typeface="+mj-lt"/>
              <a:buAutoNum type="arabicParenR"/>
            </a:pPr>
            <a:r>
              <a:rPr lang="en-US" sz="2400" dirty="0" smtClean="0"/>
              <a:t>Launch MonoDevelop and navigate to the </a:t>
            </a:r>
            <a:br>
              <a:rPr lang="en-US" sz="2400" dirty="0" smtClean="0"/>
            </a:br>
            <a:r>
              <a:rPr lang="en-US" sz="2400" dirty="0" smtClean="0"/>
              <a:t>“Tools-&gt;Preferences” menu.</a:t>
            </a:r>
            <a:endParaRPr lang="en-US" dirty="0" smtClean="0"/>
          </a:p>
        </p:txBody>
      </p:sp>
      <p:pic>
        <p:nvPicPr>
          <p:cNvPr id="3075" name="Picture 3"/>
          <p:cNvPicPr>
            <a:picLocks noChangeAspect="1" noChangeArrowheads="1"/>
          </p:cNvPicPr>
          <p:nvPr/>
        </p:nvPicPr>
        <p:blipFill>
          <a:blip r:embed="rId4" cstate="print"/>
          <a:srcRect/>
          <a:stretch>
            <a:fillRect/>
          </a:stretch>
        </p:blipFill>
        <p:spPr bwMode="auto">
          <a:xfrm>
            <a:off x="2362200" y="3886200"/>
            <a:ext cx="4519612" cy="195907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500"/>
                                        <p:tgtEl>
                                          <p:spTgt spid="2867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914400" y="274320"/>
            <a:ext cx="7315200" cy="822960"/>
          </a:xfrm>
        </p:spPr>
        <p:txBody>
          <a:bodyPr lIns="0" tIns="0" rIns="0" bIns="0" anchor="t">
            <a:normAutofit/>
          </a:bodyPr>
          <a:lstStyle/>
          <a:p>
            <a:pPr>
              <a:lnSpc>
                <a:spcPct val="95000"/>
              </a:lnSpc>
            </a:pPr>
            <a:r>
              <a:rPr lang="en-US" dirty="0"/>
              <a:t>The Slightly Harder Way</a:t>
            </a:r>
          </a:p>
        </p:txBody>
      </p:sp>
      <p:sp>
        <p:nvSpPr>
          <p:cNvPr id="29698" name="Rectangle 2"/>
          <p:cNvSpPr>
            <a:spLocks noGrp="1" noChangeArrowheads="1"/>
          </p:cNvSpPr>
          <p:nvPr>
            <p:ph type="body" idx="1"/>
          </p:nvPr>
        </p:nvSpPr>
        <p:spPr>
          <a:xfrm>
            <a:off x="914400" y="1188720"/>
            <a:ext cx="7315200" cy="4939189"/>
          </a:xfrm>
        </p:spPr>
        <p:txBody>
          <a:bodyPr lIns="0" tIns="0" rIns="0" bIns="0">
            <a:normAutofit fontScale="92500" lnSpcReduction="10000"/>
          </a:bodyPr>
          <a:lstStyle/>
          <a:p>
            <a:pPr marL="339725" indent="-339725">
              <a:spcBef>
                <a:spcPct val="0"/>
              </a:spcBef>
              <a:buFont typeface="+mj-lt"/>
              <a:buAutoNum type="arabicParenR"/>
            </a:pPr>
            <a:r>
              <a:rPr lang="en-US" sz="1900" dirty="0" smtClean="0"/>
              <a:t>Navigate to MonoDevelop configuration directory:</a:t>
            </a:r>
            <a:br>
              <a:rPr lang="en-US" sz="1900" dirty="0" smtClean="0"/>
            </a:br>
            <a:r>
              <a:rPr lang="en-US" sz="1900" dirty="0" smtClean="0"/>
              <a:t/>
            </a:r>
            <a:br>
              <a:rPr lang="en-US" sz="1900" dirty="0" smtClean="0"/>
            </a:br>
            <a:r>
              <a:rPr lang="en-US" sz="1900" b="1" dirty="0" smtClean="0"/>
              <a:t>Windows XP: </a:t>
            </a:r>
            <a:r>
              <a:rPr lang="en-US" sz="1900" dirty="0" smtClean="0"/>
              <a:t/>
            </a:r>
            <a:br>
              <a:rPr lang="en-US" sz="1900" dirty="0" smtClean="0"/>
            </a:br>
            <a:r>
              <a:rPr lang="en-US" sz="1500" dirty="0" smtClean="0"/>
              <a:t>C:\Documents and Settings\{</a:t>
            </a:r>
            <a:r>
              <a:rPr lang="en-US" sz="1500" dirty="0" err="1" smtClean="0"/>
              <a:t>UserName</a:t>
            </a:r>
            <a:r>
              <a:rPr lang="en-US" sz="1500" dirty="0" smtClean="0"/>
              <a:t>}\Application Data\MonoDevelop-Unity</a:t>
            </a:r>
            <a:r>
              <a:rPr lang="en-US" sz="1900" dirty="0" smtClean="0"/>
              <a:t/>
            </a:r>
            <a:br>
              <a:rPr lang="en-US" sz="1900" dirty="0" smtClean="0"/>
            </a:br>
            <a:r>
              <a:rPr lang="en-US" sz="1900" dirty="0" smtClean="0"/>
              <a:t/>
            </a:r>
            <a:br>
              <a:rPr lang="en-US" sz="1900" dirty="0" smtClean="0"/>
            </a:br>
            <a:r>
              <a:rPr lang="en-US" sz="1900" b="1" dirty="0" smtClean="0"/>
              <a:t>Windows Vista &amp; 7: </a:t>
            </a:r>
            <a:r>
              <a:rPr lang="en-US" sz="1900" dirty="0" smtClean="0"/>
              <a:t/>
            </a:r>
            <a:br>
              <a:rPr lang="en-US" sz="1900" dirty="0" smtClean="0"/>
            </a:br>
            <a:r>
              <a:rPr lang="en-US" sz="1500" dirty="0" smtClean="0"/>
              <a:t>C:\Users\{UserName}\Application Data\MonoDevelop-Unity</a:t>
            </a:r>
            <a:r>
              <a:rPr lang="en-US" sz="1900" dirty="0" smtClean="0"/>
              <a:t/>
            </a:r>
            <a:br>
              <a:rPr lang="en-US" sz="1900" dirty="0" smtClean="0"/>
            </a:br>
            <a:endParaRPr lang="en-US" dirty="0" smtClean="0"/>
          </a:p>
          <a:p>
            <a:pPr marL="339725" indent="-339725">
              <a:spcBef>
                <a:spcPct val="0"/>
              </a:spcBef>
              <a:buFont typeface="+mj-lt"/>
              <a:buAutoNum type="arabicParenR"/>
            </a:pPr>
            <a:r>
              <a:rPr lang="en-US" sz="1900" dirty="0" smtClean="0"/>
              <a:t>Create </a:t>
            </a:r>
            <a:r>
              <a:rPr lang="en-US" sz="1900" dirty="0"/>
              <a:t>a new file in the directory named </a:t>
            </a:r>
            <a:r>
              <a:rPr lang="en-US" sz="1900" dirty="0" smtClean="0"/>
              <a:t/>
            </a:r>
            <a:br>
              <a:rPr lang="en-US" sz="1900" dirty="0" smtClean="0"/>
            </a:br>
            <a:r>
              <a:rPr lang="en-US" sz="1900" dirty="0" smtClean="0"/>
              <a:t> </a:t>
            </a:r>
            <a:r>
              <a:rPr lang="en-US" sz="1900" i="1" dirty="0" smtClean="0"/>
              <a:t>mono-runtimes.xml</a:t>
            </a:r>
            <a:r>
              <a:rPr lang="en-US" sz="1900" i="1" dirty="0"/>
              <a:t> </a:t>
            </a:r>
            <a:r>
              <a:rPr lang="en-US" sz="1900" dirty="0" smtClean="0"/>
              <a:t>and </a:t>
            </a:r>
            <a:r>
              <a:rPr lang="en-US" sz="1900" dirty="0"/>
              <a:t>copy the following XML into it</a:t>
            </a:r>
            <a:r>
              <a:rPr lang="en-US" sz="1900" dirty="0" smtClean="0"/>
              <a:t>:</a:t>
            </a:r>
            <a:r>
              <a:rPr lang="en-US" dirty="0" smtClean="0"/>
              <a:t/>
            </a:r>
            <a:br>
              <a:rPr lang="en-US" dirty="0" smtClean="0"/>
            </a:br>
            <a:r>
              <a:rPr lang="en-US" dirty="0" smtClean="0"/>
              <a:t/>
            </a:r>
            <a:br>
              <a:rPr lang="en-US" dirty="0" smtClean="0"/>
            </a:br>
            <a:r>
              <a:rPr lang="en-US" dirty="0" smtClean="0"/>
              <a:t/>
            </a:r>
            <a:br>
              <a:rPr lang="en-US" dirty="0" smtClean="0"/>
            </a:br>
            <a:r>
              <a:rPr lang="en-US" sz="1900" dirty="0"/>
              <a:t/>
            </a:r>
            <a:br>
              <a:rPr lang="en-US" sz="1900" dirty="0"/>
            </a:br>
            <a:r>
              <a:rPr lang="en-US" sz="1900" dirty="0"/>
              <a:t/>
            </a:r>
            <a:br>
              <a:rPr lang="en-US" sz="1900" dirty="0"/>
            </a:br>
            <a:r>
              <a:rPr lang="en-US" sz="1900" b="1" dirty="0"/>
              <a:t>Note</a:t>
            </a:r>
            <a:r>
              <a:rPr lang="en-US" sz="1900" dirty="0"/>
              <a:t>: If your Unity installation directory is non standard, you will need to change the path to reflect your own installation.</a:t>
            </a:r>
          </a:p>
        </p:txBody>
      </p:sp>
      <p:pic>
        <p:nvPicPr>
          <p:cNvPr id="5122" name="Picture 2"/>
          <p:cNvPicPr>
            <a:picLocks noChangeAspect="1" noChangeArrowheads="1"/>
          </p:cNvPicPr>
          <p:nvPr/>
        </p:nvPicPr>
        <p:blipFill>
          <a:blip r:embed="rId3" cstate="print"/>
          <a:srcRect/>
          <a:stretch>
            <a:fillRect/>
          </a:stretch>
        </p:blipFill>
        <p:spPr bwMode="auto">
          <a:xfrm>
            <a:off x="1981200" y="4267200"/>
            <a:ext cx="5057775" cy="752475"/>
          </a:xfrm>
          <a:prstGeom prst="rect">
            <a:avLst/>
          </a:prstGeom>
          <a:noFill/>
          <a:ln w="9525">
            <a:noFill/>
            <a:miter lim="800000"/>
            <a:headEnd/>
            <a:tailEnd/>
          </a:ln>
          <a:effectLst>
            <a:outerShdw blurRad="292100" dist="139700" dir="2700000" algn="tl" rotWithShape="0">
              <a:prstClr val="black">
                <a:alpha val="65000"/>
              </a:prstClr>
            </a:outerShdw>
            <a:softEdge rad="3175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500"/>
                                        <p:tgtEl>
                                          <p:spTgt spid="2969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14400" y="1143000"/>
            <a:ext cx="7315201" cy="3764280"/>
          </a:xfrm>
        </p:spPr>
        <p:txBody>
          <a:bodyPr lIns="0" tIns="0" rIns="0" bIns="0"/>
          <a:lstStyle/>
          <a:p>
            <a:pPr marL="339725" indent="-339725">
              <a:lnSpc>
                <a:spcPct val="95000"/>
              </a:lnSpc>
              <a:spcBef>
                <a:spcPct val="0"/>
              </a:spcBef>
              <a:buClr>
                <a:schemeClr val="tx1"/>
              </a:buClr>
              <a:buFont typeface="+mj-lt"/>
              <a:buAutoNum type="arabicParenR" startAt="3"/>
            </a:pPr>
            <a:r>
              <a:rPr lang="en-US" sz="1900" dirty="0" smtClean="0">
                <a:latin typeface="Arial" charset="0"/>
              </a:rPr>
              <a:t> </a:t>
            </a:r>
            <a:r>
              <a:rPr lang="en-US" sz="1900" dirty="0">
                <a:latin typeface="Arial" charset="0"/>
              </a:rPr>
              <a:t>Open the "MonoDevelopProperties.xml" file and </a:t>
            </a:r>
            <a:r>
              <a:rPr lang="en-US" sz="1900" dirty="0" smtClean="0">
                <a:latin typeface="Arial" charset="0"/>
              </a:rPr>
              <a:t>locate </a:t>
            </a:r>
            <a:r>
              <a:rPr lang="en-US" sz="1900" dirty="0">
                <a:latin typeface="Arial" charset="0"/>
              </a:rPr>
              <a:t>the "</a:t>
            </a:r>
            <a:r>
              <a:rPr lang="en-US" sz="1900" dirty="0" err="1">
                <a:latin typeface="Arial" charset="0"/>
              </a:rPr>
              <a:t>MonoDevelop.Ide.DefaultTargetRuntime</a:t>
            </a:r>
            <a:r>
              <a:rPr lang="en-US" sz="1900" dirty="0">
                <a:latin typeface="Arial" charset="0"/>
              </a:rPr>
              <a:t>" property</a:t>
            </a:r>
            <a:r>
              <a:rPr lang="en-US" sz="1900" dirty="0" smtClean="0">
                <a:latin typeface="Arial" charset="0"/>
              </a:rPr>
              <a:t>.</a:t>
            </a:r>
            <a:br>
              <a:rPr lang="en-US" sz="1900" dirty="0" smtClean="0">
                <a:latin typeface="Arial" charset="0"/>
              </a:rPr>
            </a:br>
            <a:endParaRPr lang="en-US" dirty="0" smtClean="0"/>
          </a:p>
          <a:p>
            <a:pPr marL="339725" indent="-339725">
              <a:lnSpc>
                <a:spcPct val="95000"/>
              </a:lnSpc>
              <a:spcBef>
                <a:spcPct val="0"/>
              </a:spcBef>
              <a:buClr>
                <a:schemeClr val="tx1"/>
              </a:buClr>
              <a:buFont typeface="+mj-lt"/>
              <a:buAutoNum type="arabicParenR" startAt="3"/>
            </a:pPr>
            <a:r>
              <a:rPr lang="en-US" sz="1900" dirty="0" smtClean="0">
                <a:latin typeface="Arial" charset="0"/>
              </a:rPr>
              <a:t> </a:t>
            </a:r>
            <a:r>
              <a:rPr lang="en-US" sz="1900" dirty="0">
                <a:latin typeface="Arial" charset="0"/>
              </a:rPr>
              <a:t>Change the value to be "Mono Unknown</a:t>
            </a:r>
            <a:r>
              <a:rPr lang="en-US" sz="1900" dirty="0" smtClean="0">
                <a:latin typeface="Arial" charset="0"/>
              </a:rPr>
              <a:t>".</a:t>
            </a:r>
            <a:br>
              <a:rPr lang="en-US" sz="1900" dirty="0" smtClean="0">
                <a:latin typeface="Arial" charset="0"/>
              </a:rPr>
            </a:br>
            <a:r>
              <a:rPr lang="en-US" dirty="0" smtClean="0"/>
              <a:t/>
            </a:r>
            <a:br>
              <a:rPr lang="en-US" dirty="0" smtClean="0"/>
            </a:br>
            <a:r>
              <a:rPr lang="en-US" sz="1700" dirty="0" smtClean="0">
                <a:latin typeface="Arial" charset="0"/>
              </a:rPr>
              <a:t/>
            </a:r>
            <a:br>
              <a:rPr lang="en-US" sz="1700" dirty="0" smtClean="0">
                <a:latin typeface="Arial" charset="0"/>
              </a:rPr>
            </a:br>
            <a:r>
              <a:rPr lang="en-US" sz="1700" dirty="0" smtClean="0">
                <a:latin typeface="Arial" charset="0"/>
              </a:rPr>
              <a:t/>
            </a:r>
            <a:br>
              <a:rPr lang="en-US" sz="1700" dirty="0" smtClean="0">
                <a:latin typeface="Arial" charset="0"/>
              </a:rPr>
            </a:br>
            <a:r>
              <a:rPr lang="en-US" sz="1700" dirty="0" smtClean="0">
                <a:latin typeface="Arial" charset="0"/>
              </a:rPr>
              <a:t/>
            </a:r>
            <a:br>
              <a:rPr lang="en-US" sz="1700" dirty="0" smtClean="0">
                <a:latin typeface="Arial" charset="0"/>
              </a:rPr>
            </a:br>
            <a:endParaRPr lang="en-US" dirty="0" smtClean="0"/>
          </a:p>
          <a:p>
            <a:pPr marL="339725" indent="-339725">
              <a:lnSpc>
                <a:spcPct val="95000"/>
              </a:lnSpc>
              <a:spcBef>
                <a:spcPct val="0"/>
              </a:spcBef>
              <a:buClr>
                <a:schemeClr val="tx1"/>
              </a:buClr>
              <a:buFont typeface="+mj-lt"/>
              <a:buAutoNum type="arabicParenR" startAt="3"/>
            </a:pPr>
            <a:r>
              <a:rPr lang="en-US" sz="1900" dirty="0" smtClean="0">
                <a:latin typeface="Arial" charset="0"/>
              </a:rPr>
              <a:t>Save </a:t>
            </a:r>
            <a:r>
              <a:rPr lang="en-US" sz="1900" dirty="0">
                <a:latin typeface="Arial" charset="0"/>
              </a:rPr>
              <a:t>the changes to the file.</a:t>
            </a:r>
            <a:endParaRPr lang="en-US" dirty="0"/>
          </a:p>
          <a:p>
            <a:pPr marL="339725" indent="-339725">
              <a:lnSpc>
                <a:spcPct val="95000"/>
              </a:lnSpc>
              <a:spcBef>
                <a:spcPct val="0"/>
              </a:spcBef>
              <a:buClr>
                <a:schemeClr val="tx1"/>
              </a:buClr>
              <a:buNone/>
            </a:pPr>
            <a:endParaRPr lang="en-US" sz="1900" dirty="0">
              <a:latin typeface="Arial" charset="0"/>
            </a:endParaRPr>
          </a:p>
        </p:txBody>
      </p:sp>
      <p:sp>
        <p:nvSpPr>
          <p:cNvPr id="5" name="Rectangle 1"/>
          <p:cNvSpPr>
            <a:spLocks noGrp="1" noChangeArrowheads="1"/>
          </p:cNvSpPr>
          <p:nvPr>
            <p:ph type="title"/>
          </p:nvPr>
        </p:nvSpPr>
        <p:spPr>
          <a:xfrm>
            <a:off x="914400" y="274320"/>
            <a:ext cx="7315200" cy="822960"/>
          </a:xfrm>
        </p:spPr>
        <p:txBody>
          <a:bodyPr lIns="0" tIns="0" rIns="0" bIns="0" anchor="t">
            <a:normAutofit/>
          </a:bodyPr>
          <a:lstStyle/>
          <a:p>
            <a:pPr>
              <a:lnSpc>
                <a:spcPct val="95000"/>
              </a:lnSpc>
            </a:pPr>
            <a:r>
              <a:rPr lang="en-US" dirty="0"/>
              <a:t>The Slightly Harder Way</a:t>
            </a:r>
          </a:p>
        </p:txBody>
      </p:sp>
      <p:pic>
        <p:nvPicPr>
          <p:cNvPr id="4099" name="Picture 3"/>
          <p:cNvPicPr>
            <a:picLocks noChangeAspect="1" noChangeArrowheads="1"/>
          </p:cNvPicPr>
          <p:nvPr/>
        </p:nvPicPr>
        <p:blipFill>
          <a:blip r:embed="rId3" cstate="print"/>
          <a:srcRect/>
          <a:stretch>
            <a:fillRect/>
          </a:stretch>
        </p:blipFill>
        <p:spPr bwMode="auto">
          <a:xfrm>
            <a:off x="1676400" y="2819400"/>
            <a:ext cx="5724525" cy="933450"/>
          </a:xfrm>
          <a:prstGeom prst="rect">
            <a:avLst/>
          </a:prstGeom>
          <a:noFill/>
          <a:ln w="9525">
            <a:noFill/>
            <a:miter lim="800000"/>
            <a:headEnd/>
            <a:tailEnd/>
          </a:ln>
          <a:effectLst>
            <a:outerShdw blurRad="292100" dist="139700" dir="2700000" algn="tl" rotWithShape="0">
              <a:prstClr val="black">
                <a:alpha val="65000"/>
              </a:prstClr>
            </a:outerShdw>
            <a:softEdge rad="3175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500"/>
                                        <p:tgtEl>
                                          <p:spTgt spid="3072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22">
                                            <p:txEl>
                                              <p:pRg st="2" end="2"/>
                                            </p:txEl>
                                          </p:spTgt>
                                        </p:tgtEl>
                                        <p:attrNameLst>
                                          <p:attrName>style.visibility</p:attrName>
                                        </p:attrNameLst>
                                      </p:cBhvr>
                                      <p:to>
                                        <p:strVal val="visible"/>
                                      </p:to>
                                    </p:set>
                                    <p:animEffect transition="in" filter="fade">
                                      <p:cBhvr>
                                        <p:cTn id="20" dur="5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914400" y="278607"/>
            <a:ext cx="7315200" cy="827246"/>
          </a:xfrm>
        </p:spPr>
        <p:txBody>
          <a:bodyPr lIns="0" tIns="0" rIns="0" bIns="0" anchor="t">
            <a:normAutofit/>
          </a:bodyPr>
          <a:lstStyle/>
          <a:p>
            <a:pPr>
              <a:lnSpc>
                <a:spcPct val="95000"/>
              </a:lnSpc>
            </a:pPr>
            <a:r>
              <a:rPr lang="en-US" dirty="0" smtClean="0"/>
              <a:t>The Slightly Harder Way</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371600" y="1295400"/>
            <a:ext cx="6400800" cy="277449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4400" y="1066800"/>
            <a:ext cx="7239000" cy="2750344"/>
          </a:xfrm>
        </p:spPr>
        <p:txBody>
          <a:bodyPr lIns="0" tIns="0" rIns="0" bIns="0" anchor="ctr">
            <a:normAutofit lnSpcReduction="10000"/>
          </a:bodyPr>
          <a:lstStyle/>
          <a:p>
            <a:pPr marL="458788" lvl="1" indent="-458788">
              <a:spcBef>
                <a:spcPct val="0"/>
              </a:spcBef>
              <a:buClr>
                <a:schemeClr val="tx1"/>
              </a:buClr>
              <a:buFont typeface="+mj-lt"/>
              <a:buAutoNum type="arabicParenR"/>
            </a:pPr>
            <a:r>
              <a:rPr lang="en-US" sz="2900" dirty="0"/>
              <a:t>Open the Unity Project you wish to </a:t>
            </a:r>
            <a:r>
              <a:rPr lang="en-US" sz="2900" dirty="0" smtClean="0"/>
              <a:t>debug.</a:t>
            </a:r>
          </a:p>
          <a:p>
            <a:pPr marL="458788" lvl="1" indent="-458788">
              <a:spcBef>
                <a:spcPct val="0"/>
              </a:spcBef>
              <a:buClr>
                <a:schemeClr val="tx1"/>
              </a:buClr>
              <a:buFont typeface="+mj-lt"/>
              <a:buAutoNum type="arabicParenR"/>
            </a:pPr>
            <a:r>
              <a:rPr lang="en-US" sz="2900" dirty="0" smtClean="0"/>
              <a:t>Open </a:t>
            </a:r>
            <a:r>
              <a:rPr lang="en-US" sz="2900" dirty="0"/>
              <a:t>MonoDevelop and load the Solution file for the .NET Library </a:t>
            </a:r>
            <a:r>
              <a:rPr lang="en-US" sz="2900" dirty="0" smtClean="0"/>
              <a:t>Projects.</a:t>
            </a:r>
            <a:endParaRPr lang="en-US" dirty="0"/>
          </a:p>
          <a:p>
            <a:pPr marL="458788" lvl="1" indent="-458788">
              <a:spcBef>
                <a:spcPct val="0"/>
              </a:spcBef>
              <a:buClr>
                <a:schemeClr val="tx1"/>
              </a:buClr>
              <a:buFont typeface="+mj-lt"/>
              <a:buAutoNum type="arabicParenR"/>
            </a:pPr>
            <a:r>
              <a:rPr lang="en-US" sz="2900" dirty="0" smtClean="0"/>
              <a:t>In </a:t>
            </a:r>
            <a:r>
              <a:rPr lang="en-US" sz="2900" dirty="0"/>
              <a:t>the  MonoDevelop IDE Select </a:t>
            </a:r>
            <a:r>
              <a:rPr lang="en-US" sz="2900" dirty="0" smtClean="0"/>
              <a:t/>
            </a:r>
            <a:br>
              <a:rPr lang="en-US" sz="2900" dirty="0" smtClean="0"/>
            </a:br>
            <a:r>
              <a:rPr lang="en-US" sz="2900" dirty="0" smtClean="0"/>
              <a:t>"</a:t>
            </a:r>
            <a:r>
              <a:rPr lang="en-US" sz="2900" dirty="0"/>
              <a:t>Run-&gt;Attach To Process". </a:t>
            </a:r>
          </a:p>
        </p:txBody>
      </p:sp>
      <p:sp>
        <p:nvSpPr>
          <p:cNvPr id="4" name="Rectangle 1"/>
          <p:cNvSpPr txBox="1">
            <a:spLocks noChangeArrowheads="1"/>
          </p:cNvSpPr>
          <p:nvPr/>
        </p:nvSpPr>
        <p:spPr>
          <a:xfrm>
            <a:off x="914400" y="457200"/>
            <a:ext cx="7315201" cy="822960"/>
          </a:xfrm>
          <a:prstGeom prst="rect">
            <a:avLst/>
          </a:prstGeom>
        </p:spPr>
        <p:txBody>
          <a:bodyPr vert="horz" lIns="0" tIns="0" rIns="0" bIns="0" rtlCol="0" anchor="t">
            <a:normAutofit/>
          </a:bodyPr>
          <a:lstStyle/>
          <a:p>
            <a:pPr marL="0" marR="0" lvl="0" indent="0" algn="l" defTabSz="457200" rtl="0" eaLnBrk="1" fontAlgn="auto" latinLnBrk="0" hangingPunct="1">
              <a:lnSpc>
                <a:spcPct val="95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2"/>
                </a:solidFill>
                <a:effectLst/>
                <a:uLnTx/>
                <a:uFillTx/>
                <a:latin typeface="+mj-lt"/>
                <a:ea typeface="+mj-ea"/>
                <a:cs typeface="+mj-cs"/>
              </a:rPr>
              <a:t>Debugging Projects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914400" y="1280160"/>
            <a:ext cx="7315200" cy="701040"/>
          </a:xfrm>
        </p:spPr>
        <p:txBody>
          <a:bodyPr lIns="0" tIns="0" rIns="0" bIns="0">
            <a:normAutofit/>
          </a:bodyPr>
          <a:lstStyle/>
          <a:p>
            <a:pPr marL="457200" indent="-457200">
              <a:lnSpc>
                <a:spcPct val="95000"/>
              </a:lnSpc>
              <a:spcBef>
                <a:spcPct val="0"/>
              </a:spcBef>
              <a:buClr>
                <a:schemeClr val="tx1"/>
              </a:buClr>
              <a:buFont typeface="+mj-lt"/>
              <a:buAutoNum type="arabicParenR" startAt="4"/>
            </a:pPr>
            <a:r>
              <a:rPr lang="en-US" sz="2400" dirty="0" smtClean="0">
                <a:latin typeface="Arial" charset="0"/>
              </a:rPr>
              <a:t>Select </a:t>
            </a:r>
            <a:r>
              <a:rPr lang="en-US" sz="2400" dirty="0">
                <a:latin typeface="Arial" charset="0"/>
              </a:rPr>
              <a:t>the Unity Editor process and click the "Attach" button.</a:t>
            </a:r>
          </a:p>
        </p:txBody>
      </p:sp>
      <p:pic>
        <p:nvPicPr>
          <p:cNvPr id="34820" name="Picture 4"/>
          <p:cNvPicPr>
            <a:picLocks noChangeAspect="1" noChangeArrowheads="1"/>
          </p:cNvPicPr>
          <p:nvPr/>
        </p:nvPicPr>
        <p:blipFill>
          <a:blip r:embed="rId3" cstate="print"/>
          <a:srcRect/>
          <a:stretch>
            <a:fillRect/>
          </a:stretch>
        </p:blipFill>
        <p:spPr bwMode="auto">
          <a:xfrm>
            <a:off x="1752600" y="2057400"/>
            <a:ext cx="5316379" cy="2733199"/>
          </a:xfrm>
          <a:prstGeom prst="rect">
            <a:avLst/>
          </a:prstGeom>
          <a:noFill/>
          <a:effectLst>
            <a:outerShdw blurRad="292100" dist="139700" dir="2700000" algn="tl" rotWithShape="0">
              <a:prstClr val="black">
                <a:alpha val="65000"/>
              </a:prstClr>
            </a:outerShdw>
          </a:effectLst>
        </p:spPr>
      </p:pic>
      <p:sp>
        <p:nvSpPr>
          <p:cNvPr id="34821" name="Text Box 5"/>
          <p:cNvSpPr txBox="1">
            <a:spLocks noChangeArrowheads="1"/>
          </p:cNvSpPr>
          <p:nvPr/>
        </p:nvSpPr>
        <p:spPr bwMode="auto">
          <a:xfrm>
            <a:off x="914400" y="5039202"/>
            <a:ext cx="7391400" cy="701731"/>
          </a:xfrm>
          <a:prstGeom prst="rect">
            <a:avLst/>
          </a:prstGeom>
          <a:noFill/>
          <a:ln w="9525">
            <a:noFill/>
            <a:miter lim="800000"/>
            <a:headEnd/>
            <a:tailEnd/>
          </a:ln>
          <a:effectLst/>
        </p:spPr>
        <p:txBody>
          <a:bodyPr wrap="square" lIns="0" tIns="0" rIns="0" bIns="0">
            <a:spAutoFit/>
          </a:bodyPr>
          <a:lstStyle/>
          <a:p>
            <a:pPr marL="457200" indent="-457200">
              <a:lnSpc>
                <a:spcPct val="95000"/>
              </a:lnSpc>
              <a:buClr>
                <a:schemeClr val="tx1"/>
              </a:buClr>
              <a:buFont typeface="+mj-lt"/>
              <a:buAutoNum type="arabicParenR" startAt="5"/>
            </a:pPr>
            <a:r>
              <a:rPr lang="en-US" sz="2400" dirty="0" smtClean="0">
                <a:latin typeface="Arial" charset="0"/>
              </a:rPr>
              <a:t>Set </a:t>
            </a:r>
            <a:r>
              <a:rPr lang="en-US" sz="2400" dirty="0">
                <a:latin typeface="Arial" charset="0"/>
              </a:rPr>
              <a:t>breakpoints in your code.</a:t>
            </a:r>
            <a:endParaRPr lang="en-US" dirty="0"/>
          </a:p>
          <a:p>
            <a:pPr marL="457200" indent="-457200">
              <a:lnSpc>
                <a:spcPct val="95000"/>
              </a:lnSpc>
              <a:buClr>
                <a:schemeClr val="tx1"/>
              </a:buClr>
              <a:buFont typeface="+mj-lt"/>
              <a:buAutoNum type="arabicParenR" startAt="5"/>
            </a:pPr>
            <a:r>
              <a:rPr lang="en-US" sz="2400" dirty="0" smtClean="0">
                <a:latin typeface="Arial" charset="0"/>
              </a:rPr>
              <a:t>Finally </a:t>
            </a:r>
            <a:r>
              <a:rPr lang="en-US" sz="2400" dirty="0">
                <a:latin typeface="Arial" charset="0"/>
              </a:rPr>
              <a:t>click the "Play" button in the Unity editor!</a:t>
            </a:r>
          </a:p>
        </p:txBody>
      </p:sp>
      <p:sp>
        <p:nvSpPr>
          <p:cNvPr id="7" name="Rectangle 1"/>
          <p:cNvSpPr>
            <a:spLocks noGrp="1" noChangeArrowheads="1"/>
          </p:cNvSpPr>
          <p:nvPr>
            <p:ph type="title"/>
          </p:nvPr>
        </p:nvSpPr>
        <p:spPr>
          <a:xfrm>
            <a:off x="914400" y="457200"/>
            <a:ext cx="7315201" cy="822960"/>
          </a:xfrm>
        </p:spPr>
        <p:txBody>
          <a:bodyPr lIns="0" tIns="0" rIns="0" bIns="0" anchor="t">
            <a:normAutofit/>
          </a:bodyPr>
          <a:lstStyle/>
          <a:p>
            <a:pPr>
              <a:lnSpc>
                <a:spcPct val="95000"/>
              </a:lnSpc>
            </a:pPr>
            <a:r>
              <a:rPr lang="en-US" dirty="0"/>
              <a:t>Debugging Projects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500"/>
                                        <p:tgtEl>
                                          <p:spTgt spid="348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fade">
                                      <p:cBhvr>
                                        <p:cTn id="10" dur="500"/>
                                        <p:tgtEl>
                                          <p:spTgt spid="348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21">
                                            <p:txEl>
                                              <p:pRg st="0" end="0"/>
                                            </p:txEl>
                                          </p:spTgt>
                                        </p:tgtEl>
                                        <p:attrNameLst>
                                          <p:attrName>style.visibility</p:attrName>
                                        </p:attrNameLst>
                                      </p:cBhvr>
                                      <p:to>
                                        <p:strVal val="visible"/>
                                      </p:to>
                                    </p:set>
                                    <p:animEffect transition="in" filter="fade">
                                      <p:cBhvr>
                                        <p:cTn id="15" dur="500"/>
                                        <p:tgtEl>
                                          <p:spTgt spid="348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821">
                                            <p:txEl>
                                              <p:pRg st="1" end="1"/>
                                            </p:txEl>
                                          </p:spTgt>
                                        </p:tgtEl>
                                        <p:attrNameLst>
                                          <p:attrName>style.visibility</p:attrName>
                                        </p:attrNameLst>
                                      </p:cBhvr>
                                      <p:to>
                                        <p:strVal val="visible"/>
                                      </p:to>
                                    </p:set>
                                    <p:animEffect transition="in" filter="fade">
                                      <p:cBhvr>
                                        <p:cTn id="20" dur="5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3482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468437"/>
          </a:xfrm>
        </p:spPr>
        <p:txBody>
          <a:bodyPr>
            <a:noAutofit/>
          </a:bodyPr>
          <a:lstStyle/>
          <a:p>
            <a:pPr algn="ctr"/>
            <a:r>
              <a:rPr lang="en-US" sz="6000" dirty="0" smtClean="0">
                <a:effectLst>
                  <a:outerShdw blurRad="38100" dist="38100" dir="2700000" algn="tl">
                    <a:srgbClr val="000000">
                      <a:alpha val="43137"/>
                    </a:srgbClr>
                  </a:outerShdw>
                </a:effectLst>
              </a:rPr>
              <a:t>Build Tools</a:t>
            </a:r>
            <a:endParaRPr lang="en-US" sz="6000" dirty="0">
              <a:effectLst>
                <a:outerShdw blurRad="38100" dist="38100" dir="2700000" algn="tl">
                  <a:srgbClr val="000000">
                    <a:alpha val="43137"/>
                  </a:srgbClr>
                </a:outerShdw>
              </a:effectLst>
            </a:endParaRPr>
          </a:p>
        </p:txBody>
      </p:sp>
      <p:cxnSp>
        <p:nvCxnSpPr>
          <p:cNvPr id="6" name="Straight Arrow Connector 5"/>
          <p:cNvCxnSpPr/>
          <p:nvPr/>
        </p:nvCxnSpPr>
        <p:spPr>
          <a:xfrm>
            <a:off x="304800" y="3887788"/>
            <a:ext cx="8610600" cy="1588"/>
          </a:xfrm>
          <a:prstGeom prst="straightConnector1">
            <a:avLst/>
          </a:prstGeom>
          <a:ln>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Unity Projects</a:t>
            </a:r>
          </a:p>
        </p:txBody>
      </p:sp>
      <p:sp>
        <p:nvSpPr>
          <p:cNvPr id="8" name="Rectangle 7"/>
          <p:cNvSpPr/>
          <p:nvPr/>
        </p:nvSpPr>
        <p:spPr>
          <a:xfrm>
            <a:off x="2514600" y="3352800"/>
            <a:ext cx="22098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Art Pipeline</a:t>
            </a:r>
            <a:endParaRPr lang="en-US" dirty="0"/>
          </a:p>
        </p:txBody>
      </p:sp>
      <p:sp>
        <p:nvSpPr>
          <p:cNvPr id="9" name="Rectangle 8"/>
          <p:cNvSpPr/>
          <p:nvPr/>
        </p:nvSpPr>
        <p:spPr>
          <a:xfrm>
            <a:off x="4800600" y="3352800"/>
            <a:ext cx="17526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Code</a:t>
            </a:r>
            <a:endParaRPr lang="en-US" dirty="0"/>
          </a:p>
        </p:txBody>
      </p:sp>
      <p:sp>
        <p:nvSpPr>
          <p:cNvPr id="10" name="Rectangle 9"/>
          <p:cNvSpPr/>
          <p:nvPr/>
        </p:nvSpPr>
        <p:spPr>
          <a:xfrm>
            <a:off x="66294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Build Tools</a:t>
            </a:r>
            <a:endParaRPr lang="en-US" dirty="0"/>
          </a:p>
        </p:txBody>
      </p:sp>
    </p:spTree>
  </p:cSld>
  <p:clrMapOvr>
    <a:masterClrMapping/>
  </p:clrMapOvr>
  <p:transition spd="med" advTm="806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914400" y="381000"/>
            <a:ext cx="7315200" cy="685800"/>
          </a:xfrm>
        </p:spPr>
        <p:txBody>
          <a:bodyPr lIns="0" tIns="0" rIns="0" bIns="0" anchor="t">
            <a:normAutofit/>
          </a:bodyPr>
          <a:lstStyle/>
          <a:p>
            <a:pPr>
              <a:lnSpc>
                <a:spcPct val="95000"/>
              </a:lnSpc>
            </a:pPr>
            <a:r>
              <a:rPr lang="en-US" dirty="0"/>
              <a:t>Build Manager</a:t>
            </a:r>
          </a:p>
        </p:txBody>
      </p:sp>
      <p:pic>
        <p:nvPicPr>
          <p:cNvPr id="35844" name="Picture 4"/>
          <p:cNvPicPr>
            <a:picLocks noChangeAspect="1" noChangeArrowheads="1"/>
          </p:cNvPicPr>
          <p:nvPr/>
        </p:nvPicPr>
        <p:blipFill>
          <a:blip r:embed="rId3" cstate="print"/>
          <a:srcRect/>
          <a:stretch>
            <a:fillRect/>
          </a:stretch>
        </p:blipFill>
        <p:spPr bwMode="auto">
          <a:xfrm>
            <a:off x="1143000" y="1143000"/>
            <a:ext cx="7080456" cy="4419600"/>
          </a:xfrm>
          <a:prstGeom prst="rect">
            <a:avLst/>
          </a:prstGeom>
          <a:noFill/>
          <a:effectLst>
            <a:outerShdw blurRad="292100" dist="139700" dir="2700000" algn="tl" rotWithShape="0">
              <a:prstClr val="black">
                <a:alpha val="65000"/>
              </a:prstClr>
            </a:outerShdw>
          </a:effec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990600" y="1066800"/>
            <a:ext cx="7315201" cy="4937760"/>
          </a:xfrm>
        </p:spPr>
        <p:txBody>
          <a:bodyPr lIns="0" tIns="0" rIns="0" bIns="0"/>
          <a:lstStyle/>
          <a:p>
            <a:pPr marL="339725" lvl="1" indent="-339725">
              <a:spcBef>
                <a:spcPct val="0"/>
              </a:spcBef>
              <a:buClr>
                <a:schemeClr val="tx1"/>
              </a:buClr>
              <a:buFontTx/>
              <a:buChar char="•"/>
            </a:pPr>
            <a:r>
              <a:rPr lang="en-US" sz="2400" dirty="0" smtClean="0">
                <a:latin typeface="Arial" charset="0"/>
              </a:rPr>
              <a:t>Built on top of Microsoft .NET Framework. </a:t>
            </a:r>
            <a:endParaRPr lang="en-US" dirty="0" smtClean="0"/>
          </a:p>
          <a:p>
            <a:pPr marL="339725" lvl="1" indent="-339725">
              <a:spcBef>
                <a:spcPct val="0"/>
              </a:spcBef>
              <a:buClr>
                <a:schemeClr val="tx1"/>
              </a:buClr>
              <a:buFontTx/>
              <a:buChar char="•"/>
            </a:pPr>
            <a:r>
              <a:rPr lang="en-US" sz="2400" dirty="0" smtClean="0">
                <a:latin typeface="Arial" charset="0"/>
              </a:rPr>
              <a:t>Utilizes </a:t>
            </a:r>
            <a:r>
              <a:rPr lang="en-US" sz="2400" dirty="0">
                <a:latin typeface="Arial" charset="0"/>
              </a:rPr>
              <a:t>the </a:t>
            </a:r>
            <a:r>
              <a:rPr lang="en-US" sz="2400" dirty="0" err="1">
                <a:latin typeface="Arial" charset="0"/>
              </a:rPr>
              <a:t>MSBuild</a:t>
            </a:r>
            <a:r>
              <a:rPr lang="en-US" sz="2400" dirty="0">
                <a:latin typeface="Arial" charset="0"/>
              </a:rPr>
              <a:t> API to build Visual Studio solutions and </a:t>
            </a:r>
            <a:r>
              <a:rPr lang="en-US" sz="2400" dirty="0" smtClean="0">
                <a:latin typeface="Arial" charset="0"/>
              </a:rPr>
              <a:t>projects.</a:t>
            </a:r>
            <a:endParaRPr lang="en-US" dirty="0"/>
          </a:p>
          <a:p>
            <a:pPr marL="339725" lvl="1" indent="-339725">
              <a:spcBef>
                <a:spcPct val="0"/>
              </a:spcBef>
              <a:buClr>
                <a:schemeClr val="tx1"/>
              </a:buClr>
              <a:buFontTx/>
              <a:buChar char="•"/>
            </a:pPr>
            <a:r>
              <a:rPr lang="en-US" sz="2400" dirty="0" smtClean="0">
                <a:latin typeface="Arial" charset="0"/>
              </a:rPr>
              <a:t>Launches </a:t>
            </a:r>
            <a:r>
              <a:rPr lang="en-US" sz="2400" dirty="0">
                <a:latin typeface="Arial" charset="0"/>
              </a:rPr>
              <a:t>Unity in command line mode to build each projects asset </a:t>
            </a:r>
            <a:r>
              <a:rPr lang="en-US" sz="2400" dirty="0" smtClean="0">
                <a:latin typeface="Arial" charset="0"/>
              </a:rPr>
              <a:t>bundles.</a:t>
            </a:r>
            <a:endParaRPr lang="en-US" dirty="0"/>
          </a:p>
          <a:p>
            <a:pPr marL="339725" lvl="1" indent="-339725">
              <a:spcBef>
                <a:spcPct val="0"/>
              </a:spcBef>
              <a:buClr>
                <a:schemeClr val="tx1"/>
              </a:buClr>
              <a:buFontTx/>
              <a:buChar char="•"/>
            </a:pPr>
            <a:r>
              <a:rPr lang="en-US" sz="2400" dirty="0" smtClean="0">
                <a:latin typeface="Arial" charset="0"/>
              </a:rPr>
              <a:t>Monitors </a:t>
            </a:r>
            <a:r>
              <a:rPr lang="en-US" sz="2400" dirty="0">
                <a:latin typeface="Arial" charset="0"/>
              </a:rPr>
              <a:t>the Unity Editor log file for changes and displays </a:t>
            </a:r>
            <a:r>
              <a:rPr lang="en-US" sz="2400" dirty="0" smtClean="0">
                <a:latin typeface="Arial" charset="0"/>
              </a:rPr>
              <a:t>it in </a:t>
            </a:r>
            <a:r>
              <a:rPr lang="en-US" sz="2400" dirty="0">
                <a:latin typeface="Arial" charset="0"/>
              </a:rPr>
              <a:t>real </a:t>
            </a:r>
            <a:r>
              <a:rPr lang="en-US" sz="2400" dirty="0" smtClean="0">
                <a:latin typeface="Arial" charset="0"/>
              </a:rPr>
              <a:t>time.</a:t>
            </a:r>
            <a:endParaRPr lang="en-US" dirty="0"/>
          </a:p>
          <a:p>
            <a:pPr marL="339725" lvl="1" indent="-339725">
              <a:spcBef>
                <a:spcPct val="0"/>
              </a:spcBef>
              <a:buClr>
                <a:schemeClr val="tx1"/>
              </a:buClr>
              <a:buFontTx/>
              <a:buChar char="•"/>
            </a:pPr>
            <a:r>
              <a:rPr lang="en-US" sz="2400" dirty="0" smtClean="0">
                <a:latin typeface="Arial" charset="0"/>
              </a:rPr>
              <a:t>Features </a:t>
            </a:r>
            <a:r>
              <a:rPr lang="en-US" sz="2400" dirty="0">
                <a:latin typeface="Arial" charset="0"/>
              </a:rPr>
              <a:t>an XML script file that allows us to customize the build process. </a:t>
            </a:r>
            <a:r>
              <a:rPr lang="en-US" sz="2400" dirty="0" smtClean="0">
                <a:latin typeface="Arial" charset="0"/>
              </a:rPr>
              <a:t>Pre-build </a:t>
            </a:r>
            <a:r>
              <a:rPr lang="en-US" sz="2400" dirty="0">
                <a:latin typeface="Arial" charset="0"/>
              </a:rPr>
              <a:t>and </a:t>
            </a:r>
            <a:r>
              <a:rPr lang="en-US" sz="2400" dirty="0" smtClean="0">
                <a:latin typeface="Arial" charset="0"/>
              </a:rPr>
              <a:t>post-build </a:t>
            </a:r>
            <a:r>
              <a:rPr lang="en-US" sz="2400" dirty="0">
                <a:latin typeface="Arial" charset="0"/>
              </a:rPr>
              <a:t>commands can be issued. </a:t>
            </a:r>
            <a:endParaRPr lang="en-US" dirty="0"/>
          </a:p>
        </p:txBody>
      </p:sp>
      <p:sp>
        <p:nvSpPr>
          <p:cNvPr id="7" name="Rectangle 1"/>
          <p:cNvSpPr>
            <a:spLocks noGrp="1" noChangeArrowheads="1"/>
          </p:cNvSpPr>
          <p:nvPr>
            <p:ph type="title"/>
          </p:nvPr>
        </p:nvSpPr>
        <p:spPr>
          <a:xfrm>
            <a:off x="914400" y="381000"/>
            <a:ext cx="7315200" cy="685800"/>
          </a:xfrm>
        </p:spPr>
        <p:txBody>
          <a:bodyPr lIns="0" tIns="0" rIns="0" bIns="0" anchor="t">
            <a:normAutofit/>
          </a:bodyPr>
          <a:lstStyle/>
          <a:p>
            <a:pPr>
              <a:lnSpc>
                <a:spcPct val="95000"/>
              </a:lnSpc>
            </a:pPr>
            <a:r>
              <a:rPr lang="en-US" dirty="0"/>
              <a:t>Build Manager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fade">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fade">
                                      <p:cBhvr>
                                        <p:cTn id="17" dur="500"/>
                                        <p:tgtEl>
                                          <p:spTgt spid="368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fade">
                                      <p:cBhvr>
                                        <p:cTn id="22" dur="500"/>
                                        <p:tgtEl>
                                          <p:spTgt spid="368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fade">
                                      <p:cBhvr>
                                        <p:cTn id="27"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371600"/>
            <a:ext cx="7391400" cy="1066801"/>
          </a:xfrm>
        </p:spPr>
        <p:txBody>
          <a:bodyPr/>
          <a:lstStyle/>
          <a:p>
            <a:r>
              <a:rPr lang="en-US" dirty="0" smtClean="0">
                <a:solidFill>
                  <a:srgbClr val="000000"/>
                </a:solidFill>
              </a:rPr>
              <a:t>The Monolithic Project</a:t>
            </a:r>
            <a:endParaRPr lang="da-DK" dirty="0"/>
          </a:p>
        </p:txBody>
      </p:sp>
      <p:sp>
        <p:nvSpPr>
          <p:cNvPr id="7" name="Content Placeholder 6"/>
          <p:cNvSpPr>
            <a:spLocks noGrp="1"/>
          </p:cNvSpPr>
          <p:nvPr>
            <p:ph idx="1"/>
          </p:nvPr>
        </p:nvSpPr>
        <p:spPr/>
        <p:txBody>
          <a:bodyPr>
            <a:normAutofit/>
          </a:bodyPr>
          <a:lstStyle/>
          <a:p>
            <a:pPr marL="339725" indent="-339725">
              <a:spcBef>
                <a:spcPct val="0"/>
              </a:spcBef>
            </a:pPr>
            <a:r>
              <a:rPr lang="en-US" dirty="0" smtClean="0"/>
              <a:t>Takes an extremely long time to import assets.</a:t>
            </a:r>
          </a:p>
          <a:p>
            <a:pPr marL="339725" indent="-339725">
              <a:spcBef>
                <a:spcPct val="0"/>
              </a:spcBef>
            </a:pPr>
            <a:r>
              <a:rPr lang="en-US" dirty="0" smtClean="0"/>
              <a:t>Editor becomes unstable as the project size grows.</a:t>
            </a:r>
          </a:p>
        </p:txBody>
      </p:sp>
    </p:spTree>
    <p:extLst>
      <p:ext uri="{BB962C8B-B14F-4D97-AF65-F5344CB8AC3E}">
        <p14:creationId xmlns:p14="http://schemas.microsoft.com/office/powerpoint/2010/main" xmlns="" val="482573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914399" y="304800"/>
            <a:ext cx="7315201" cy="792480"/>
          </a:xfrm>
        </p:spPr>
        <p:txBody>
          <a:bodyPr lIns="0" tIns="0" rIns="0" bIns="0" anchor="t">
            <a:normAutofit/>
          </a:bodyPr>
          <a:lstStyle/>
          <a:p>
            <a:pPr>
              <a:lnSpc>
                <a:spcPct val="95000"/>
              </a:lnSpc>
            </a:pPr>
            <a:r>
              <a:rPr lang="en-US" dirty="0"/>
              <a:t>Asset Bundle Builder</a:t>
            </a:r>
          </a:p>
        </p:txBody>
      </p:sp>
      <p:pic>
        <p:nvPicPr>
          <p:cNvPr id="37892" name="Picture 4"/>
          <p:cNvPicPr>
            <a:picLocks noChangeAspect="1" noChangeArrowheads="1"/>
          </p:cNvPicPr>
          <p:nvPr/>
        </p:nvPicPr>
        <p:blipFill>
          <a:blip r:embed="rId3" cstate="print"/>
          <a:srcRect/>
          <a:stretch>
            <a:fillRect/>
          </a:stretch>
        </p:blipFill>
        <p:spPr bwMode="auto">
          <a:xfrm>
            <a:off x="1600200" y="1447800"/>
            <a:ext cx="5956459" cy="3933349"/>
          </a:xfrm>
          <a:prstGeom prst="rect">
            <a:avLst/>
          </a:prstGeom>
          <a:noFill/>
          <a:effectLst>
            <a:outerShdw blurRad="292100" dist="139700" dir="2700000" algn="tl" rotWithShape="0">
              <a:prstClr val="black">
                <a:alpha val="65000"/>
              </a:prstClr>
            </a:outerShdw>
          </a:effec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1447800"/>
            <a:ext cx="7772400" cy="146843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Thanks!</a:t>
            </a:r>
            <a:endParaRPr kumimoji="0" lang="en-US" sz="6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9" name="TextBox 8"/>
          <p:cNvSpPr txBox="1"/>
          <p:nvPr/>
        </p:nvSpPr>
        <p:spPr>
          <a:xfrm>
            <a:off x="0" y="3124200"/>
            <a:ext cx="9144000" cy="2123658"/>
          </a:xfrm>
          <a:prstGeom prst="rect">
            <a:avLst/>
          </a:prstGeom>
          <a:noFill/>
        </p:spPr>
        <p:txBody>
          <a:bodyPr wrap="square" rtlCol="0">
            <a:spAutoFit/>
          </a:bodyPr>
          <a:lstStyle/>
          <a:p>
            <a:pPr algn="ctr"/>
            <a:r>
              <a:rPr lang="en-US" sz="4400" dirty="0" smtClean="0"/>
              <a:t>William Roberts</a:t>
            </a:r>
          </a:p>
          <a:p>
            <a:pPr algn="ctr"/>
            <a:r>
              <a:rPr lang="en-US" sz="4400" dirty="0" smtClean="0"/>
              <a:t>roberts@schellgames.com</a:t>
            </a:r>
          </a:p>
          <a:p>
            <a:pPr algn="ctr"/>
            <a:r>
              <a:rPr lang="en-US" sz="4400" dirty="0" smtClean="0"/>
              <a:t>http://www.williamroberts.net</a:t>
            </a:r>
          </a:p>
        </p:txBody>
      </p:sp>
    </p:spTree>
  </p:cSld>
  <p:clrMapOvr>
    <a:masterClrMapping/>
  </p:clrMapOvr>
  <p:transition spd="med" advTm="80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304800" y="3887788"/>
            <a:ext cx="8610600" cy="1588"/>
          </a:xfrm>
          <a:prstGeom prst="straightConnector1">
            <a:avLst/>
          </a:prstGeom>
          <a:ln>
            <a:tailEnd type="oval"/>
          </a:ln>
        </p:spPr>
        <p:style>
          <a:lnRef idx="2">
            <a:schemeClr val="accent5"/>
          </a:lnRef>
          <a:fillRef idx="0">
            <a:schemeClr val="accent5"/>
          </a:fillRef>
          <a:effectRef idx="1">
            <a:schemeClr val="accent5"/>
          </a:effectRef>
          <a:fontRef idx="minor">
            <a:schemeClr val="tx1"/>
          </a:fontRef>
        </p:style>
      </p:cxnSp>
      <p:sp>
        <p:nvSpPr>
          <p:cNvPr id="8" name="Rectangle 7"/>
          <p:cNvSpPr/>
          <p:nvPr/>
        </p:nvSpPr>
        <p:spPr>
          <a:xfrm>
            <a:off x="6858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Unity Projects</a:t>
            </a:r>
            <a:endParaRPr lang="en-US" dirty="0"/>
          </a:p>
        </p:txBody>
      </p:sp>
      <p:sp>
        <p:nvSpPr>
          <p:cNvPr id="9" name="Rectangle 8"/>
          <p:cNvSpPr/>
          <p:nvPr/>
        </p:nvSpPr>
        <p:spPr>
          <a:xfrm>
            <a:off x="2514600" y="3352800"/>
            <a:ext cx="22098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 Pipeline</a:t>
            </a:r>
            <a:endParaRPr lang="en-US" dirty="0"/>
          </a:p>
        </p:txBody>
      </p:sp>
      <p:sp>
        <p:nvSpPr>
          <p:cNvPr id="11" name="Rectangle 10"/>
          <p:cNvSpPr/>
          <p:nvPr/>
        </p:nvSpPr>
        <p:spPr>
          <a:xfrm>
            <a:off x="48006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Code</a:t>
            </a:r>
            <a:endParaRPr lang="en-US" dirty="0"/>
          </a:p>
        </p:txBody>
      </p:sp>
      <p:sp>
        <p:nvSpPr>
          <p:cNvPr id="12" name="Rectangle 11"/>
          <p:cNvSpPr/>
          <p:nvPr/>
        </p:nvSpPr>
        <p:spPr>
          <a:xfrm>
            <a:off x="66294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Build Tools</a:t>
            </a:r>
            <a:endParaRPr lang="en-US" dirty="0"/>
          </a:p>
        </p:txBody>
      </p:sp>
      <p:sp>
        <p:nvSpPr>
          <p:cNvPr id="17" name="Title 1"/>
          <p:cNvSpPr>
            <a:spLocks noGrp="1"/>
          </p:cNvSpPr>
          <p:nvPr>
            <p:ph type="title"/>
          </p:nvPr>
        </p:nvSpPr>
        <p:spPr>
          <a:xfrm>
            <a:off x="685800" y="152400"/>
            <a:ext cx="7772400" cy="1468437"/>
          </a:xfrm>
        </p:spPr>
        <p:txBody>
          <a:bodyPr/>
          <a:lstStyle/>
          <a:p>
            <a:pPr algn="l"/>
            <a:r>
              <a:rPr lang="da-DK" dirty="0" smtClean="0"/>
              <a:t>Scalable Game Development</a:t>
            </a:r>
            <a:endParaRPr lang="da-DK" dirty="0"/>
          </a:p>
        </p:txBody>
      </p:sp>
    </p:spTree>
  </p:cSld>
  <p:clrMapOvr>
    <a:masterClrMapping/>
  </p:clrMapOvr>
  <p:transition spd="med" advTm="80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468437"/>
          </a:xfrm>
        </p:spPr>
        <p:txBody>
          <a:bodyPr>
            <a:noAutofit/>
          </a:bodyPr>
          <a:lstStyle/>
          <a:p>
            <a:pPr algn="ctr"/>
            <a:r>
              <a:rPr lang="en-US" sz="6000" dirty="0" smtClean="0">
                <a:effectLst>
                  <a:outerShdw blurRad="38100" dist="38100" dir="2700000" algn="tl">
                    <a:srgbClr val="000000">
                      <a:alpha val="43137"/>
                    </a:srgbClr>
                  </a:outerShdw>
                </a:effectLst>
              </a:rPr>
              <a:t>Unity Project Structure</a:t>
            </a:r>
            <a:endParaRPr lang="en-US" sz="6000" dirty="0">
              <a:effectLst>
                <a:outerShdw blurRad="38100" dist="38100" dir="2700000" algn="tl">
                  <a:srgbClr val="000000">
                    <a:alpha val="43137"/>
                  </a:srgbClr>
                </a:outerShdw>
              </a:effectLst>
            </a:endParaRPr>
          </a:p>
        </p:txBody>
      </p:sp>
      <p:cxnSp>
        <p:nvCxnSpPr>
          <p:cNvPr id="6" name="Straight Arrow Connector 5"/>
          <p:cNvCxnSpPr/>
          <p:nvPr/>
        </p:nvCxnSpPr>
        <p:spPr>
          <a:xfrm>
            <a:off x="304800" y="3887788"/>
            <a:ext cx="8610600" cy="1588"/>
          </a:xfrm>
          <a:prstGeom prst="straightConnector1">
            <a:avLst/>
          </a:prstGeom>
          <a:ln>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Unity Projects</a:t>
            </a:r>
            <a:endParaRPr lang="en-US" dirty="0"/>
          </a:p>
        </p:txBody>
      </p:sp>
    </p:spTree>
  </p:cSld>
  <p:clrMapOvr>
    <a:masterClrMapping/>
  </p:clrMapOvr>
  <p:transition spd="med" advTm="80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914401" y="609600"/>
            <a:ext cx="7315200" cy="717709"/>
          </a:xfrm>
        </p:spPr>
        <p:txBody>
          <a:bodyPr lIns="0" tIns="0" rIns="0" bIns="0" anchor="t">
            <a:normAutofit/>
          </a:bodyPr>
          <a:lstStyle/>
          <a:p>
            <a:pPr>
              <a:lnSpc>
                <a:spcPct val="95000"/>
              </a:lnSpc>
            </a:pPr>
            <a:r>
              <a:rPr lang="en-US" dirty="0" smtClean="0"/>
              <a:t>Typical Directory structure</a:t>
            </a:r>
            <a:endParaRPr lang="en-US" dirty="0"/>
          </a:p>
        </p:txBody>
      </p:sp>
      <p:sp>
        <p:nvSpPr>
          <p:cNvPr id="10242" name="Rectangle 2"/>
          <p:cNvSpPr>
            <a:spLocks noGrp="1" noChangeArrowheads="1"/>
          </p:cNvSpPr>
          <p:nvPr>
            <p:ph type="body" idx="1"/>
          </p:nvPr>
        </p:nvSpPr>
        <p:spPr>
          <a:xfrm>
            <a:off x="2133600" y="1524000"/>
            <a:ext cx="4596288" cy="3825240"/>
          </a:xfrm>
        </p:spPr>
        <p:txBody>
          <a:bodyPr lIns="0" tIns="0" rIns="0" bIns="0"/>
          <a:lstStyle/>
          <a:p>
            <a:pPr marL="0" indent="0">
              <a:lnSpc>
                <a:spcPct val="95000"/>
              </a:lnSpc>
              <a:spcBef>
                <a:spcPct val="0"/>
              </a:spcBef>
              <a:buNone/>
            </a:pPr>
            <a:r>
              <a:rPr lang="en-US" sz="2600" dirty="0" smtClean="0"/>
              <a:t>Unity</a:t>
            </a:r>
            <a:r>
              <a:rPr lang="en-US" sz="2600" dirty="0"/>
              <a:t> </a:t>
            </a:r>
            <a:endParaRPr lang="en-US" dirty="0"/>
          </a:p>
          <a:p>
            <a:pPr marL="0" indent="0">
              <a:lnSpc>
                <a:spcPct val="95000"/>
              </a:lnSpc>
              <a:spcBef>
                <a:spcPct val="0"/>
              </a:spcBef>
              <a:buNone/>
            </a:pPr>
            <a:r>
              <a:rPr lang="en-US" sz="2600" dirty="0"/>
              <a:t>     Entry Point Project </a:t>
            </a:r>
            <a:endParaRPr lang="en-US" dirty="0"/>
          </a:p>
          <a:p>
            <a:pPr marL="0" indent="0">
              <a:lnSpc>
                <a:spcPct val="95000"/>
              </a:lnSpc>
              <a:spcBef>
                <a:spcPct val="0"/>
              </a:spcBef>
              <a:buNone/>
            </a:pPr>
            <a:r>
              <a:rPr lang="en-US" sz="2600" dirty="0"/>
              <a:t>     Project A </a:t>
            </a:r>
            <a:endParaRPr lang="en-US" dirty="0"/>
          </a:p>
          <a:p>
            <a:pPr marL="0" indent="0">
              <a:lnSpc>
                <a:spcPct val="95000"/>
              </a:lnSpc>
              <a:spcBef>
                <a:spcPct val="0"/>
              </a:spcBef>
              <a:buNone/>
            </a:pPr>
            <a:r>
              <a:rPr lang="en-US" sz="2600" dirty="0"/>
              <a:t>     Project B </a:t>
            </a:r>
            <a:endParaRPr lang="en-US" dirty="0"/>
          </a:p>
          <a:p>
            <a:pPr marL="0" indent="0">
              <a:lnSpc>
                <a:spcPct val="95000"/>
              </a:lnSpc>
              <a:spcBef>
                <a:spcPct val="0"/>
              </a:spcBef>
              <a:buNone/>
            </a:pPr>
            <a:r>
              <a:rPr lang="en-US" sz="2600" dirty="0"/>
              <a:t>     Project etc...  </a:t>
            </a:r>
            <a:endParaRPr lang="en-US" dirty="0"/>
          </a:p>
          <a:p>
            <a:pPr marL="0" indent="0">
              <a:lnSpc>
                <a:spcPct val="95000"/>
              </a:lnSpc>
              <a:spcBef>
                <a:spcPct val="0"/>
              </a:spcBef>
              <a:buNone/>
            </a:pPr>
            <a:r>
              <a:rPr lang="en-US" sz="2600" dirty="0"/>
              <a:t>Code </a:t>
            </a:r>
            <a:endParaRPr lang="en-US" dirty="0"/>
          </a:p>
          <a:p>
            <a:pPr marL="0" indent="0">
              <a:lnSpc>
                <a:spcPct val="95000"/>
              </a:lnSpc>
              <a:spcBef>
                <a:spcPct val="0"/>
              </a:spcBef>
              <a:buNone/>
            </a:pPr>
            <a:r>
              <a:rPr lang="en-US" sz="2600" dirty="0"/>
              <a:t>     DLL Library Project A </a:t>
            </a:r>
            <a:endParaRPr lang="en-US" dirty="0"/>
          </a:p>
          <a:p>
            <a:pPr marL="0" indent="0">
              <a:lnSpc>
                <a:spcPct val="95000"/>
              </a:lnSpc>
              <a:spcBef>
                <a:spcPct val="0"/>
              </a:spcBef>
              <a:buNone/>
            </a:pPr>
            <a:r>
              <a:rPr lang="en-US" sz="2600" dirty="0"/>
              <a:t>     DLL Library Project B </a:t>
            </a:r>
            <a:endParaRPr lang="en-US" dirty="0"/>
          </a:p>
          <a:p>
            <a:pPr marL="0" indent="0">
              <a:lnSpc>
                <a:spcPct val="95000"/>
              </a:lnSpc>
              <a:spcBef>
                <a:spcPct val="0"/>
              </a:spcBef>
              <a:buNone/>
            </a:pPr>
            <a:r>
              <a:rPr lang="en-US" sz="2600" dirty="0"/>
              <a:t>     DLL Library Project etc...</a:t>
            </a:r>
            <a:endParaRPr lang="en-US" dirty="0"/>
          </a:p>
          <a:p>
            <a:pPr marL="0" indent="0">
              <a:lnSpc>
                <a:spcPct val="95000"/>
              </a:lnSpc>
              <a:spcBef>
                <a:spcPct val="0"/>
              </a:spcBef>
              <a:buNone/>
            </a:pPr>
            <a:r>
              <a:rPr lang="en-US" sz="2600" dirty="0" err="1"/>
              <a:t>BuildTools</a:t>
            </a:r>
            <a:endParaRPr lang="en-US" sz="26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33400"/>
            <a:ext cx="7772400" cy="990599"/>
          </a:xfrm>
        </p:spPr>
        <p:txBody>
          <a:bodyPr/>
          <a:lstStyle/>
          <a:p>
            <a:r>
              <a:rPr lang="en-US" dirty="0" smtClean="0">
                <a:solidFill>
                  <a:srgbClr val="000000"/>
                </a:solidFill>
                <a:latin typeface="Arial" charset="0"/>
              </a:rPr>
              <a:t>'Entry Point' Project</a:t>
            </a:r>
            <a:endParaRPr lang="da-DK" dirty="0"/>
          </a:p>
        </p:txBody>
      </p:sp>
      <p:sp>
        <p:nvSpPr>
          <p:cNvPr id="7" name="Content Placeholder 6"/>
          <p:cNvSpPr>
            <a:spLocks noGrp="1"/>
          </p:cNvSpPr>
          <p:nvPr>
            <p:ph idx="1"/>
          </p:nvPr>
        </p:nvSpPr>
        <p:spPr>
          <a:xfrm>
            <a:off x="685800" y="1524000"/>
            <a:ext cx="7772400" cy="3962400"/>
          </a:xfrm>
        </p:spPr>
        <p:txBody>
          <a:bodyPr>
            <a:normAutofit/>
          </a:bodyPr>
          <a:lstStyle/>
          <a:p>
            <a:r>
              <a:rPr lang="en-US" dirty="0" smtClean="0"/>
              <a:t>A single scene with a “main” game object.</a:t>
            </a:r>
          </a:p>
          <a:p>
            <a:r>
              <a:rPr lang="en-US" dirty="0" smtClean="0"/>
              <a:t>All of the DLL’s needed to run and build the game.</a:t>
            </a:r>
          </a:p>
          <a:p>
            <a:r>
              <a:rPr lang="en-US" dirty="0" smtClean="0"/>
              <a:t>A minimal amount of assets in the “Resources” directory.</a:t>
            </a:r>
          </a:p>
          <a:p>
            <a:endParaRPr lang="da-DK" dirty="0"/>
          </a:p>
        </p:txBody>
      </p:sp>
    </p:spTree>
    <p:extLst>
      <p:ext uri="{BB962C8B-B14F-4D97-AF65-F5344CB8AC3E}">
        <p14:creationId xmlns:p14="http://schemas.microsoft.com/office/powerpoint/2010/main" xmlns="" val="482573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1447800"/>
            <a:ext cx="7772400" cy="4648200"/>
          </a:xfrm>
        </p:spPr>
        <p:txBody>
          <a:bodyPr>
            <a:normAutofit/>
          </a:bodyPr>
          <a:lstStyle/>
          <a:p>
            <a:r>
              <a:rPr lang="en-US" dirty="0" smtClean="0"/>
              <a:t>Content is split into multiple Unity projects.</a:t>
            </a:r>
          </a:p>
          <a:p>
            <a:r>
              <a:rPr lang="en-US" dirty="0" smtClean="0"/>
              <a:t>Each project contains a copy of the </a:t>
            </a:r>
            <a:r>
              <a:rPr lang="en-US" dirty="0" err="1" smtClean="0"/>
              <a:t>dll's</a:t>
            </a:r>
            <a:r>
              <a:rPr lang="en-US" dirty="0" smtClean="0"/>
              <a:t>.</a:t>
            </a:r>
          </a:p>
          <a:p>
            <a:r>
              <a:rPr lang="en-US" dirty="0" smtClean="0"/>
              <a:t>Similar assets are grouped together.</a:t>
            </a:r>
          </a:p>
          <a:p>
            <a:r>
              <a:rPr lang="en-US" dirty="0" smtClean="0"/>
              <a:t>All assets are packaged into asset bundles.</a:t>
            </a:r>
          </a:p>
          <a:p>
            <a:r>
              <a:rPr lang="en-US" dirty="0" smtClean="0"/>
              <a:t>Easy to rebuild portions of the project.</a:t>
            </a:r>
          </a:p>
        </p:txBody>
      </p:sp>
      <p:sp>
        <p:nvSpPr>
          <p:cNvPr id="5" name="Title 5"/>
          <p:cNvSpPr txBox="1">
            <a:spLocks/>
          </p:cNvSpPr>
          <p:nvPr/>
        </p:nvSpPr>
        <p:spPr>
          <a:xfrm>
            <a:off x="685800" y="533401"/>
            <a:ext cx="7772400" cy="990599"/>
          </a:xfrm>
          <a:prstGeom prst="rect">
            <a:avLst/>
          </a:prstGeom>
        </p:spPr>
        <p:txBody>
          <a:bodyPr vert="horz" lIns="91440" tIns="45720" rIns="91440" bIns="45720" rtlCol="0" anchor="ctr">
            <a:normAutofit/>
          </a:bodyPr>
          <a:lstStyle/>
          <a:p>
            <a:pPr lvl="0" defTabSz="457200">
              <a:spcBef>
                <a:spcPct val="0"/>
              </a:spcBef>
            </a:pPr>
            <a:r>
              <a:rPr lang="en-US" sz="4000" b="1" dirty="0" smtClean="0">
                <a:solidFill>
                  <a:srgbClr val="000000"/>
                </a:solidFill>
                <a:latin typeface="Arial" charset="0"/>
              </a:rPr>
              <a:t>Content Projects</a:t>
            </a:r>
            <a:endParaRPr kumimoji="0" lang="da-DK" sz="40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482573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468437"/>
          </a:xfrm>
        </p:spPr>
        <p:txBody>
          <a:bodyPr>
            <a:noAutofit/>
          </a:bodyPr>
          <a:lstStyle/>
          <a:p>
            <a:pPr algn="ctr"/>
            <a:r>
              <a:rPr lang="en-US" sz="6000" dirty="0" smtClean="0">
                <a:effectLst>
                  <a:outerShdw blurRad="38100" dist="38100" dir="2700000" algn="tl">
                    <a:srgbClr val="000000">
                      <a:alpha val="43137"/>
                    </a:srgbClr>
                  </a:outerShdw>
                </a:effectLst>
              </a:rPr>
              <a:t>Art Pipeline</a:t>
            </a:r>
            <a:endParaRPr lang="en-US" sz="6000" dirty="0">
              <a:effectLst>
                <a:outerShdw blurRad="38100" dist="38100" dir="2700000" algn="tl">
                  <a:srgbClr val="000000">
                    <a:alpha val="43137"/>
                  </a:srgbClr>
                </a:outerShdw>
              </a:effectLst>
            </a:endParaRPr>
          </a:p>
        </p:txBody>
      </p:sp>
      <p:cxnSp>
        <p:nvCxnSpPr>
          <p:cNvPr id="6" name="Straight Arrow Connector 5"/>
          <p:cNvCxnSpPr/>
          <p:nvPr/>
        </p:nvCxnSpPr>
        <p:spPr>
          <a:xfrm>
            <a:off x="304800" y="3887788"/>
            <a:ext cx="8610600" cy="1588"/>
          </a:xfrm>
          <a:prstGeom prst="straightConnector1">
            <a:avLst/>
          </a:prstGeom>
          <a:ln>
            <a:tailEnd type="oval"/>
          </a:ln>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685800" y="3352800"/>
            <a:ext cx="17526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Unity Projects</a:t>
            </a:r>
          </a:p>
        </p:txBody>
      </p:sp>
      <p:sp>
        <p:nvSpPr>
          <p:cNvPr id="8" name="Rectangle 7"/>
          <p:cNvSpPr/>
          <p:nvPr/>
        </p:nvSpPr>
        <p:spPr>
          <a:xfrm>
            <a:off x="2514600" y="3352800"/>
            <a:ext cx="2209800" cy="1066800"/>
          </a:xfrm>
          <a:prstGeom prst="rect">
            <a:avLst/>
          </a:prstGeom>
          <a:gradFill>
            <a:gsLst>
              <a:gs pos="0">
                <a:srgbClr val="1BABE2"/>
              </a:gs>
              <a:gs pos="100000">
                <a:srgbClr val="378AC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 Pipeline</a:t>
            </a:r>
            <a:endParaRPr lang="en-US" dirty="0"/>
          </a:p>
        </p:txBody>
      </p:sp>
    </p:spTree>
  </p:cSld>
  <p:clrMapOvr>
    <a:masterClrMapping/>
  </p:clrMapOvr>
  <p:transition spd="med" advTm="8066"/>
  <p:timing>
    <p:tnLst>
      <p:par>
        <p:cTn id="1" dur="indefinite" restart="never" nodeType="tmRoot"/>
      </p:par>
    </p:tnLst>
  </p:timing>
</p:sld>
</file>

<file path=ppt/theme/theme1.xml><?xml version="1.0" encoding="utf-8"?>
<a:theme xmlns:a="http://schemas.openxmlformats.org/drawingml/2006/main" name="unite11Presentation_lightmac">
  <a:themeElements>
    <a:clrScheme name="Unity">
      <a:dk1>
        <a:srgbClr val="6D6E71"/>
      </a:dk1>
      <a:lt1>
        <a:srgbClr val="FFFFFF"/>
      </a:lt1>
      <a:dk2>
        <a:srgbClr val="000000"/>
      </a:dk2>
      <a:lt2>
        <a:srgbClr val="3FD800"/>
      </a:lt2>
      <a:accent1>
        <a:srgbClr val="54A6E3"/>
      </a:accent1>
      <a:accent2>
        <a:srgbClr val="89BDE4"/>
      </a:accent2>
      <a:accent3>
        <a:srgbClr val="C3DAEB"/>
      </a:accent3>
      <a:accent4>
        <a:srgbClr val="E7E7E0"/>
      </a:accent4>
      <a:accent5>
        <a:srgbClr val="00A324"/>
      </a:accent5>
      <a:accent6>
        <a:srgbClr val="FFDD00"/>
      </a:accent6>
      <a:hlink>
        <a:srgbClr val="009CD5"/>
      </a:hlink>
      <a:folHlink>
        <a:srgbClr val="FA0D9A"/>
      </a:folHlink>
    </a:clrScheme>
    <a:fontScheme name="Unity">
      <a:majorFont>
        <a:latin typeface="Frutiger Linotype"/>
        <a:ea typeface=""/>
        <a:cs typeface=""/>
      </a:majorFont>
      <a:minorFont>
        <a:latin typeface="Frutiger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1BABE2"/>
            </a:gs>
            <a:gs pos="100000">
              <a:srgbClr val="378AC2"/>
            </a:gs>
          </a:gsLst>
          <a:lin ang="540000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TotalTime>
  <Words>2559</Words>
  <Application>Microsoft Office PowerPoint</Application>
  <PresentationFormat>On-screen Show (4:3)</PresentationFormat>
  <Paragraphs>288</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Frutiger Linotype</vt:lpstr>
      <vt:lpstr>Wingdings</vt:lpstr>
      <vt:lpstr>FrutigerLinotype-Roman</vt:lpstr>
      <vt:lpstr>Klavika medium</vt:lpstr>
      <vt:lpstr>unite11Presentation_lightmac</vt:lpstr>
      <vt:lpstr>Slide 1</vt:lpstr>
      <vt:lpstr>Slide 2</vt:lpstr>
      <vt:lpstr>The Monolithic Project</vt:lpstr>
      <vt:lpstr>Scalable Game Development</vt:lpstr>
      <vt:lpstr>Unity Project Structure</vt:lpstr>
      <vt:lpstr>Typical Directory structure</vt:lpstr>
      <vt:lpstr>'Entry Point' Project</vt:lpstr>
      <vt:lpstr>Slide 8</vt:lpstr>
      <vt:lpstr>Art Pipeline</vt:lpstr>
      <vt:lpstr>Art Pipeline - Pros</vt:lpstr>
      <vt:lpstr>Slide 11</vt:lpstr>
      <vt:lpstr>Code Projects</vt:lpstr>
      <vt:lpstr>Project Code Base - Pros</vt:lpstr>
      <vt:lpstr>Slide 14</vt:lpstr>
      <vt:lpstr>Slide 15</vt:lpstr>
      <vt:lpstr>IDE Differences</vt:lpstr>
      <vt:lpstr>IDE Differences</vt:lpstr>
      <vt:lpstr>IDE Differences</vt:lpstr>
      <vt:lpstr>Debug Databases</vt:lpstr>
      <vt:lpstr>Debugging External Assemblies</vt:lpstr>
      <vt:lpstr>The Easy Way</vt:lpstr>
      <vt:lpstr>The Slightly Harder Way</vt:lpstr>
      <vt:lpstr>The Slightly Harder Way</vt:lpstr>
      <vt:lpstr>The Slightly Harder Way</vt:lpstr>
      <vt:lpstr>Slide 25</vt:lpstr>
      <vt:lpstr>Debugging Projects</vt:lpstr>
      <vt:lpstr>Build Tools</vt:lpstr>
      <vt:lpstr>Build Manager</vt:lpstr>
      <vt:lpstr>Build Manager</vt:lpstr>
      <vt:lpstr>Asset Bundle Builder</vt:lpstr>
      <vt:lpstr>Slide 31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Game Development</dc:title>
  <dc:creator>Bill</dc:creator>
  <cp:lastModifiedBy>Bill</cp:lastModifiedBy>
  <cp:revision>512</cp:revision>
  <dcterms:created xsi:type="dcterms:W3CDTF">2011-09-22T01:01:52Z</dcterms:created>
  <dcterms:modified xsi:type="dcterms:W3CDTF">2011-09-27T01:37:57Z</dcterms:modified>
</cp:coreProperties>
</file>